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1"/>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Poppins Bold" charset="1" panose="00000800000000000000"/>
      <p:regular r:id="rId18"/>
    </p:embeddedFont>
    <p:embeddedFont>
      <p:font typeface="Lato" charset="1" panose="020F0502020204030203"/>
      <p:regular r:id="rId19"/>
    </p:embeddedFont>
    <p:embeddedFont>
      <p:font typeface="Poppins" charset="1" panose="00000500000000000000"/>
      <p:regular r:id="rId20"/>
    </p:embeddedFont>
    <p:embeddedFont>
      <p:font typeface="Lato Bold" charset="1" panose="020F0502020204030203"/>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notesMasters/notesMaster1.xml" Type="http://schemas.openxmlformats.org/officeDocument/2006/relationships/notesMaster"/><Relationship Id="rId22" Target="theme/theme2.xml" Type="http://schemas.openxmlformats.org/officeDocument/2006/relationships/theme"/><Relationship Id="rId23" Target="notesSlides/notesSlide1.xml" Type="http://schemas.openxmlformats.org/officeDocument/2006/relationships/notesSlide"/><Relationship Id="rId24" Target="fonts/font24.fntdata" Type="http://schemas.openxmlformats.org/officeDocument/2006/relationships/font"/><Relationship Id="rId25" Target="notesSlides/notesSlide2.xml" Type="http://schemas.openxmlformats.org/officeDocument/2006/relationships/note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svg>
</file>

<file path=ppt/media/image13.png>
</file>

<file path=ppt/media/image14.png>
</file>

<file path=ppt/media/image15.png>
</file>

<file path=ppt/media/image2.png>
</file>

<file path=ppt/media/image3.sv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 could use this slide to introduce everyone's role in the project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 could use this slide to introduce everyone's role in the project</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5.jpeg" Type="http://schemas.openxmlformats.org/officeDocument/2006/relationships/image"/><Relationship Id="rId4" Target="../media/image6.png" Type="http://schemas.openxmlformats.org/officeDocument/2006/relationships/image"/><Relationship Id="rId5" Target="../media/image8.jpeg" Type="http://schemas.openxmlformats.org/officeDocument/2006/relationships/image"/><Relationship Id="rId6" Target="../media/image9.jpeg" Type="http://schemas.openxmlformats.org/officeDocument/2006/relationships/image"/><Relationship Id="rId7" Target="../media/image4.jpeg" Type="http://schemas.openxmlformats.org/officeDocument/2006/relationships/image"/><Relationship Id="rId8" Target="../media/image7.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4.jpeg" Type="http://schemas.openxmlformats.org/officeDocument/2006/relationships/image"/><Relationship Id="rId4" Target="../media/image5.jpeg" Type="http://schemas.openxmlformats.org/officeDocument/2006/relationships/image"/><Relationship Id="rId5" Target="../media/image6.png" Type="http://schemas.openxmlformats.org/officeDocument/2006/relationships/image"/><Relationship Id="rId6" Target="../media/image7.jpeg" Type="http://schemas.openxmlformats.org/officeDocument/2006/relationships/image"/><Relationship Id="rId7" Target="../media/image8.jpeg" Type="http://schemas.openxmlformats.org/officeDocument/2006/relationships/image"/><Relationship Id="rId8" Target="../media/image9.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13.pn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10.png" Type="http://schemas.openxmlformats.org/officeDocument/2006/relationships/image"/><Relationship Id="rId4"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3.png" Type="http://schemas.openxmlformats.org/officeDocument/2006/relationships/image"/><Relationship Id="rId6" Target="../media/image1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 Id="rId4"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28665" y="645697"/>
            <a:ext cx="16598104" cy="995428"/>
            <a:chOff x="0" y="0"/>
            <a:chExt cx="4371517" cy="262170"/>
          </a:xfrm>
        </p:grpSpPr>
        <p:sp>
          <p:nvSpPr>
            <p:cNvPr name="Freeform 3" id="3"/>
            <p:cNvSpPr/>
            <p:nvPr/>
          </p:nvSpPr>
          <p:spPr>
            <a:xfrm flipH="false" flipV="false" rot="0">
              <a:off x="0" y="0"/>
              <a:ext cx="4371517" cy="262170"/>
            </a:xfrm>
            <a:custGeom>
              <a:avLst/>
              <a:gdLst/>
              <a:ahLst/>
              <a:cxnLst/>
              <a:rect r="r" b="b" t="t" l="l"/>
              <a:pathLst>
                <a:path h="262170" w="4371517">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4371517" cy="30027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6362043" y="-293677"/>
            <a:ext cx="12112509" cy="8707633"/>
          </a:xfrm>
          <a:custGeom>
            <a:avLst/>
            <a:gdLst/>
            <a:ahLst/>
            <a:cxnLst/>
            <a:rect r="r" b="b" t="t" l="l"/>
            <a:pathLst>
              <a:path h="8707633" w="12112509">
                <a:moveTo>
                  <a:pt x="0" y="0"/>
                </a:moveTo>
                <a:lnTo>
                  <a:pt x="12112510" y="0"/>
                </a:lnTo>
                <a:lnTo>
                  <a:pt x="12112510" y="8707633"/>
                </a:lnTo>
                <a:lnTo>
                  <a:pt x="0" y="8707633"/>
                </a:lnTo>
                <a:lnTo>
                  <a:pt x="0" y="0"/>
                </a:lnTo>
                <a:close/>
              </a:path>
            </a:pathLst>
          </a:custGeom>
          <a:blipFill>
            <a:blip r:embed="rId2"/>
            <a:stretch>
              <a:fillRect l="0" t="-501" r="0" b="0"/>
            </a:stretch>
          </a:blipFill>
        </p:spPr>
      </p:sp>
      <p:sp>
        <p:nvSpPr>
          <p:cNvPr name="Freeform 6" id="6"/>
          <p:cNvSpPr/>
          <p:nvPr/>
        </p:nvSpPr>
        <p:spPr>
          <a:xfrm flipH="false" flipV="false" rot="0">
            <a:off x="1171305" y="879197"/>
            <a:ext cx="528429" cy="528429"/>
          </a:xfrm>
          <a:custGeom>
            <a:avLst/>
            <a:gdLst/>
            <a:ahLst/>
            <a:cxnLst/>
            <a:rect r="r" b="b" t="t" l="l"/>
            <a:pathLst>
              <a:path h="528429" w="528429">
                <a:moveTo>
                  <a:pt x="0" y="0"/>
                </a:moveTo>
                <a:lnTo>
                  <a:pt x="528429" y="0"/>
                </a:lnTo>
                <a:lnTo>
                  <a:pt x="528429" y="528429"/>
                </a:lnTo>
                <a:lnTo>
                  <a:pt x="0" y="5284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691089" y="1954609"/>
            <a:ext cx="16835681" cy="6459347"/>
          </a:xfrm>
          <a:prstGeom prst="rect">
            <a:avLst/>
          </a:prstGeom>
        </p:spPr>
        <p:txBody>
          <a:bodyPr anchor="t" rtlCol="false" tIns="0" lIns="0" bIns="0" rIns="0">
            <a:spAutoFit/>
          </a:bodyPr>
          <a:lstStyle/>
          <a:p>
            <a:pPr algn="l">
              <a:lnSpc>
                <a:spcPts val="10021"/>
              </a:lnSpc>
            </a:pPr>
            <a:r>
              <a:rPr lang="en-US" sz="9110" b="true">
                <a:solidFill>
                  <a:srgbClr val="FBF9F1"/>
                </a:solidFill>
                <a:latin typeface="Poppins Bold"/>
                <a:ea typeface="Poppins Bold"/>
                <a:cs typeface="Poppins Bold"/>
                <a:sym typeface="Poppins Bold"/>
              </a:rPr>
              <a:t>E-COMMERCE SENTIMENT ANALYSIS: </a:t>
            </a:r>
          </a:p>
          <a:p>
            <a:pPr algn="l">
              <a:lnSpc>
                <a:spcPts val="10021"/>
              </a:lnSpc>
            </a:pPr>
            <a:r>
              <a:rPr lang="en-US" sz="9110" b="true">
                <a:solidFill>
                  <a:srgbClr val="FBF9F1"/>
                </a:solidFill>
                <a:latin typeface="Poppins Bold"/>
                <a:ea typeface="Poppins Bold"/>
                <a:cs typeface="Poppins Bold"/>
                <a:sym typeface="Poppins Bold"/>
              </a:rPr>
              <a:t>LEVERAGING CUSTOMER REVIEWS FOR BRAND INSIGHTS</a:t>
            </a:r>
          </a:p>
        </p:txBody>
      </p:sp>
      <p:sp>
        <p:nvSpPr>
          <p:cNvPr name="TextBox 8" id="8"/>
          <p:cNvSpPr txBox="true"/>
          <p:nvPr/>
        </p:nvSpPr>
        <p:spPr>
          <a:xfrm rot="0">
            <a:off x="1896669" y="882426"/>
            <a:ext cx="3755168" cy="464820"/>
          </a:xfrm>
          <a:prstGeom prst="rect">
            <a:avLst/>
          </a:prstGeom>
        </p:spPr>
        <p:txBody>
          <a:bodyPr anchor="t" rtlCol="false" tIns="0" lIns="0" bIns="0" rIns="0">
            <a:spAutoFit/>
          </a:bodyPr>
          <a:lstStyle/>
          <a:p>
            <a:pPr algn="l">
              <a:lnSpc>
                <a:spcPts val="3779"/>
              </a:lnSpc>
              <a:spcBef>
                <a:spcPct val="0"/>
              </a:spcBef>
            </a:pPr>
            <a:r>
              <a:rPr lang="en-US" sz="2700">
                <a:solidFill>
                  <a:srgbClr val="E5E1DA"/>
                </a:solidFill>
                <a:latin typeface="Lato"/>
                <a:ea typeface="Lato"/>
                <a:cs typeface="Lato"/>
                <a:sym typeface="Lato"/>
              </a:rPr>
              <a:t>Team 7</a:t>
            </a:r>
          </a:p>
        </p:txBody>
      </p:sp>
      <p:sp>
        <p:nvSpPr>
          <p:cNvPr name="TextBox 9" id="9"/>
          <p:cNvSpPr txBox="true"/>
          <p:nvPr/>
        </p:nvSpPr>
        <p:spPr>
          <a:xfrm rot="0">
            <a:off x="686507" y="8651240"/>
            <a:ext cx="8457493" cy="1128395"/>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Sibora Boba, Selma Doganata, Kalelo Dukuray, Rafid Rahman, Ramim Tarafdar</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3770049" y="3411091"/>
            <a:ext cx="2584758" cy="3327319"/>
            <a:chOff x="0" y="0"/>
            <a:chExt cx="1087325" cy="1399697"/>
          </a:xfrm>
        </p:grpSpPr>
        <p:sp>
          <p:nvSpPr>
            <p:cNvPr name="Freeform 3" id="3"/>
            <p:cNvSpPr/>
            <p:nvPr/>
          </p:nvSpPr>
          <p:spPr>
            <a:xfrm flipH="false" flipV="false" rot="0">
              <a:off x="0" y="0"/>
              <a:ext cx="1087325" cy="1399697"/>
            </a:xfrm>
            <a:custGeom>
              <a:avLst/>
              <a:gdLst/>
              <a:ahLst/>
              <a:cxnLst/>
              <a:rect r="r" b="b" t="t" l="l"/>
              <a:pathLst>
                <a:path h="1399697" w="1087325">
                  <a:moveTo>
                    <a:pt x="44928" y="0"/>
                  </a:moveTo>
                  <a:lnTo>
                    <a:pt x="1042397" y="0"/>
                  </a:lnTo>
                  <a:cubicBezTo>
                    <a:pt x="1067210" y="0"/>
                    <a:pt x="1087325" y="20115"/>
                    <a:pt x="1087325" y="44928"/>
                  </a:cubicBezTo>
                  <a:lnTo>
                    <a:pt x="1087325" y="1354769"/>
                  </a:lnTo>
                  <a:cubicBezTo>
                    <a:pt x="1087325" y="1379582"/>
                    <a:pt x="1067210" y="1399697"/>
                    <a:pt x="1042397" y="1399697"/>
                  </a:cubicBezTo>
                  <a:lnTo>
                    <a:pt x="44928" y="1399697"/>
                  </a:lnTo>
                  <a:cubicBezTo>
                    <a:pt x="20115" y="1399697"/>
                    <a:pt x="0" y="1379582"/>
                    <a:pt x="0" y="1354769"/>
                  </a:cubicBezTo>
                  <a:lnTo>
                    <a:pt x="0" y="44928"/>
                  </a:lnTo>
                  <a:cubicBezTo>
                    <a:pt x="0" y="20115"/>
                    <a:pt x="20115" y="0"/>
                    <a:pt x="44928" y="0"/>
                  </a:cubicBezTo>
                  <a:close/>
                </a:path>
              </a:pathLst>
            </a:custGeom>
            <a:blipFill>
              <a:blip r:embed="rId3"/>
              <a:stretch>
                <a:fillRect l="-5514" t="0" r="-5514" b="0"/>
              </a:stretch>
            </a:blipFill>
          </p:spPr>
        </p:sp>
      </p:grpSp>
      <p:sp>
        <p:nvSpPr>
          <p:cNvPr name="Freeform 4" id="4"/>
          <p:cNvSpPr/>
          <p:nvPr/>
        </p:nvSpPr>
        <p:spPr>
          <a:xfrm flipH="false" flipV="false" rot="-2181579">
            <a:off x="13329106" y="-82779"/>
            <a:ext cx="9040899" cy="9945433"/>
          </a:xfrm>
          <a:custGeom>
            <a:avLst/>
            <a:gdLst/>
            <a:ahLst/>
            <a:cxnLst/>
            <a:rect r="r" b="b" t="t" l="l"/>
            <a:pathLst>
              <a:path h="9945433" w="9040899">
                <a:moveTo>
                  <a:pt x="0" y="0"/>
                </a:moveTo>
                <a:lnTo>
                  <a:pt x="9040899" y="0"/>
                </a:lnTo>
                <a:lnTo>
                  <a:pt x="9040899" y="9945433"/>
                </a:lnTo>
                <a:lnTo>
                  <a:pt x="0" y="9945433"/>
                </a:lnTo>
                <a:lnTo>
                  <a:pt x="0" y="0"/>
                </a:lnTo>
                <a:close/>
              </a:path>
            </a:pathLst>
          </a:custGeom>
          <a:blipFill>
            <a:blip r:embed="rId4"/>
            <a:stretch>
              <a:fillRect l="-1289" t="0" r="-1289" b="0"/>
            </a:stretch>
          </a:blipFill>
        </p:spPr>
      </p:sp>
      <p:grpSp>
        <p:nvGrpSpPr>
          <p:cNvPr name="Group 5" id="5"/>
          <p:cNvGrpSpPr/>
          <p:nvPr/>
        </p:nvGrpSpPr>
        <p:grpSpPr>
          <a:xfrm rot="0">
            <a:off x="9248697" y="3411091"/>
            <a:ext cx="2584758" cy="3327319"/>
            <a:chOff x="0" y="0"/>
            <a:chExt cx="1087325" cy="1399697"/>
          </a:xfrm>
        </p:grpSpPr>
        <p:sp>
          <p:nvSpPr>
            <p:cNvPr name="Freeform 6" id="6"/>
            <p:cNvSpPr/>
            <p:nvPr/>
          </p:nvSpPr>
          <p:spPr>
            <a:xfrm flipH="false" flipV="false" rot="0">
              <a:off x="0" y="0"/>
              <a:ext cx="1087325" cy="1399697"/>
            </a:xfrm>
            <a:custGeom>
              <a:avLst/>
              <a:gdLst/>
              <a:ahLst/>
              <a:cxnLst/>
              <a:rect r="r" b="b" t="t" l="l"/>
              <a:pathLst>
                <a:path h="1399697" w="1087325">
                  <a:moveTo>
                    <a:pt x="44928" y="0"/>
                  </a:moveTo>
                  <a:lnTo>
                    <a:pt x="1042397" y="0"/>
                  </a:lnTo>
                  <a:cubicBezTo>
                    <a:pt x="1067210" y="0"/>
                    <a:pt x="1087325" y="20115"/>
                    <a:pt x="1087325" y="44928"/>
                  </a:cubicBezTo>
                  <a:lnTo>
                    <a:pt x="1087325" y="1354769"/>
                  </a:lnTo>
                  <a:cubicBezTo>
                    <a:pt x="1087325" y="1379582"/>
                    <a:pt x="1067210" y="1399697"/>
                    <a:pt x="1042397" y="1399697"/>
                  </a:cubicBezTo>
                  <a:lnTo>
                    <a:pt x="44928" y="1399697"/>
                  </a:lnTo>
                  <a:cubicBezTo>
                    <a:pt x="20115" y="1399697"/>
                    <a:pt x="0" y="1379582"/>
                    <a:pt x="0" y="1354769"/>
                  </a:cubicBezTo>
                  <a:lnTo>
                    <a:pt x="0" y="44928"/>
                  </a:lnTo>
                  <a:cubicBezTo>
                    <a:pt x="0" y="20115"/>
                    <a:pt x="20115" y="0"/>
                    <a:pt x="44928" y="0"/>
                  </a:cubicBezTo>
                  <a:close/>
                </a:path>
              </a:pathLst>
            </a:custGeom>
            <a:blipFill>
              <a:blip r:embed="rId5"/>
              <a:stretch>
                <a:fillRect l="0" t="-1851" r="0" b="-1851"/>
              </a:stretch>
            </a:blipFill>
          </p:spPr>
        </p:sp>
      </p:grpSp>
      <p:grpSp>
        <p:nvGrpSpPr>
          <p:cNvPr name="Group 7" id="7"/>
          <p:cNvGrpSpPr/>
          <p:nvPr/>
        </p:nvGrpSpPr>
        <p:grpSpPr>
          <a:xfrm rot="0">
            <a:off x="11988022" y="3411091"/>
            <a:ext cx="2584758" cy="4406505"/>
            <a:chOff x="0" y="0"/>
            <a:chExt cx="3446343" cy="5875340"/>
          </a:xfrm>
        </p:grpSpPr>
        <p:grpSp>
          <p:nvGrpSpPr>
            <p:cNvPr name="Group 8" id="8"/>
            <p:cNvGrpSpPr/>
            <p:nvPr/>
          </p:nvGrpSpPr>
          <p:grpSpPr>
            <a:xfrm rot="0">
              <a:off x="0" y="0"/>
              <a:ext cx="3446343" cy="4436425"/>
              <a:chOff x="0" y="0"/>
              <a:chExt cx="1087325" cy="1399697"/>
            </a:xfrm>
          </p:grpSpPr>
          <p:sp>
            <p:nvSpPr>
              <p:cNvPr name="Freeform 9" id="9"/>
              <p:cNvSpPr/>
              <p:nvPr/>
            </p:nvSpPr>
            <p:spPr>
              <a:xfrm flipH="false" flipV="false" rot="0">
                <a:off x="0" y="0"/>
                <a:ext cx="1087325" cy="1399697"/>
              </a:xfrm>
              <a:custGeom>
                <a:avLst/>
                <a:gdLst/>
                <a:ahLst/>
                <a:cxnLst/>
                <a:rect r="r" b="b" t="t" l="l"/>
                <a:pathLst>
                  <a:path h="1399697" w="1087325">
                    <a:moveTo>
                      <a:pt x="41009" y="0"/>
                    </a:moveTo>
                    <a:lnTo>
                      <a:pt x="1046316" y="0"/>
                    </a:lnTo>
                    <a:cubicBezTo>
                      <a:pt x="1068965" y="0"/>
                      <a:pt x="1087325" y="18360"/>
                      <a:pt x="1087325" y="41009"/>
                    </a:cubicBezTo>
                    <a:lnTo>
                      <a:pt x="1087325" y="1358688"/>
                    </a:lnTo>
                    <a:cubicBezTo>
                      <a:pt x="1087325" y="1369564"/>
                      <a:pt x="1083004" y="1379995"/>
                      <a:pt x="1075314" y="1387686"/>
                    </a:cubicBezTo>
                    <a:cubicBezTo>
                      <a:pt x="1067623" y="1395376"/>
                      <a:pt x="1057192" y="1399697"/>
                      <a:pt x="1046316" y="1399697"/>
                    </a:cubicBezTo>
                    <a:lnTo>
                      <a:pt x="41009" y="1399697"/>
                    </a:lnTo>
                    <a:cubicBezTo>
                      <a:pt x="18360" y="1399697"/>
                      <a:pt x="0" y="1381336"/>
                      <a:pt x="0" y="1358688"/>
                    </a:cubicBezTo>
                    <a:lnTo>
                      <a:pt x="0" y="41009"/>
                    </a:lnTo>
                    <a:cubicBezTo>
                      <a:pt x="0" y="30133"/>
                      <a:pt x="4321" y="19702"/>
                      <a:pt x="12011" y="12011"/>
                    </a:cubicBezTo>
                    <a:cubicBezTo>
                      <a:pt x="19702" y="4321"/>
                      <a:pt x="30133" y="0"/>
                      <a:pt x="41009" y="0"/>
                    </a:cubicBezTo>
                    <a:close/>
                  </a:path>
                </a:pathLst>
              </a:custGeom>
              <a:blipFill>
                <a:blip r:embed="rId6"/>
                <a:stretch>
                  <a:fillRect l="-1491" t="0" r="-1491" b="0"/>
                </a:stretch>
              </a:blipFill>
            </p:spPr>
          </p:sp>
        </p:grpSp>
        <p:sp>
          <p:nvSpPr>
            <p:cNvPr name="TextBox 10" id="10"/>
            <p:cNvSpPr txBox="true"/>
            <p:nvPr/>
          </p:nvSpPr>
          <p:spPr>
            <a:xfrm rot="0">
              <a:off x="0" y="4908214"/>
              <a:ext cx="2689152" cy="967126"/>
            </a:xfrm>
            <a:prstGeom prst="rect">
              <a:avLst/>
            </a:prstGeom>
          </p:spPr>
          <p:txBody>
            <a:bodyPr anchor="t" rtlCol="false" tIns="0" lIns="0" bIns="0" rIns="0">
              <a:spAutoFit/>
            </a:bodyPr>
            <a:lstStyle/>
            <a:p>
              <a:pPr algn="l">
                <a:lnSpc>
                  <a:spcPts val="2939"/>
                </a:lnSpc>
                <a:spcBef>
                  <a:spcPct val="0"/>
                </a:spcBef>
              </a:pPr>
              <a:r>
                <a:rPr lang="en-US" b="true" sz="2099">
                  <a:solidFill>
                    <a:srgbClr val="FBF9F1"/>
                  </a:solidFill>
                  <a:latin typeface="Lato Bold"/>
                  <a:ea typeface="Lato Bold"/>
                  <a:cs typeface="Lato Bold"/>
                  <a:sym typeface="Lato Bold"/>
                </a:rPr>
                <a:t>RAMIM TARAFDAR</a:t>
              </a:r>
            </a:p>
          </p:txBody>
        </p:sp>
      </p:grpSp>
      <p:sp>
        <p:nvSpPr>
          <p:cNvPr name="TextBox 11" id="11"/>
          <p:cNvSpPr txBox="true"/>
          <p:nvPr/>
        </p:nvSpPr>
        <p:spPr>
          <a:xfrm rot="0">
            <a:off x="1202497" y="7006122"/>
            <a:ext cx="2237163" cy="798830"/>
          </a:xfrm>
          <a:prstGeom prst="rect">
            <a:avLst/>
          </a:prstGeom>
        </p:spPr>
        <p:txBody>
          <a:bodyPr anchor="t" rtlCol="false" tIns="0" lIns="0" bIns="0" rIns="0">
            <a:spAutoFit/>
          </a:bodyPr>
          <a:lstStyle/>
          <a:p>
            <a:pPr algn="l">
              <a:lnSpc>
                <a:spcPts val="3220"/>
              </a:lnSpc>
            </a:pPr>
            <a:r>
              <a:rPr lang="en-US" sz="2300" b="true">
                <a:solidFill>
                  <a:srgbClr val="FBF9F1"/>
                </a:solidFill>
                <a:latin typeface="Lato Bold"/>
                <a:ea typeface="Lato Bold"/>
                <a:cs typeface="Lato Bold"/>
                <a:sym typeface="Lato Bold"/>
              </a:rPr>
              <a:t>SIBORA </a:t>
            </a:r>
          </a:p>
          <a:p>
            <a:pPr algn="l">
              <a:lnSpc>
                <a:spcPts val="3220"/>
              </a:lnSpc>
              <a:spcBef>
                <a:spcPct val="0"/>
              </a:spcBef>
            </a:pPr>
            <a:r>
              <a:rPr lang="en-US" b="true" sz="2300">
                <a:solidFill>
                  <a:srgbClr val="FBF9F1"/>
                </a:solidFill>
                <a:latin typeface="Lato Bold"/>
                <a:ea typeface="Lato Bold"/>
                <a:cs typeface="Lato Bold"/>
                <a:sym typeface="Lato Bold"/>
              </a:rPr>
              <a:t>BOBA</a:t>
            </a:r>
          </a:p>
        </p:txBody>
      </p:sp>
      <p:sp>
        <p:nvSpPr>
          <p:cNvPr name="TextBox 12" id="12"/>
          <p:cNvSpPr txBox="true"/>
          <p:nvPr/>
        </p:nvSpPr>
        <p:spPr>
          <a:xfrm rot="0">
            <a:off x="1028700" y="1019175"/>
            <a:ext cx="4474326"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TEAM ROLES</a:t>
            </a:r>
          </a:p>
        </p:txBody>
      </p:sp>
      <p:sp>
        <p:nvSpPr>
          <p:cNvPr name="TextBox 13" id="13"/>
          <p:cNvSpPr txBox="true"/>
          <p:nvPr/>
        </p:nvSpPr>
        <p:spPr>
          <a:xfrm rot="0">
            <a:off x="3904613" y="7006122"/>
            <a:ext cx="1892632" cy="798830"/>
          </a:xfrm>
          <a:prstGeom prst="rect">
            <a:avLst/>
          </a:prstGeom>
        </p:spPr>
        <p:txBody>
          <a:bodyPr anchor="t" rtlCol="false" tIns="0" lIns="0" bIns="0" rIns="0">
            <a:spAutoFit/>
          </a:bodyPr>
          <a:lstStyle/>
          <a:p>
            <a:pPr algn="l">
              <a:lnSpc>
                <a:spcPts val="3220"/>
              </a:lnSpc>
              <a:spcBef>
                <a:spcPct val="0"/>
              </a:spcBef>
            </a:pPr>
            <a:r>
              <a:rPr lang="en-US" b="true" sz="2300">
                <a:solidFill>
                  <a:srgbClr val="FBF9F1"/>
                </a:solidFill>
                <a:latin typeface="Lato Bold"/>
                <a:ea typeface="Lato Bold"/>
                <a:cs typeface="Lato Bold"/>
                <a:sym typeface="Lato Bold"/>
              </a:rPr>
              <a:t>SELMA DOGANATA</a:t>
            </a:r>
          </a:p>
        </p:txBody>
      </p:sp>
      <p:sp>
        <p:nvSpPr>
          <p:cNvPr name="TextBox 14" id="14"/>
          <p:cNvSpPr txBox="true"/>
          <p:nvPr/>
        </p:nvSpPr>
        <p:spPr>
          <a:xfrm rot="0">
            <a:off x="6685018" y="7006122"/>
            <a:ext cx="2237163" cy="798830"/>
          </a:xfrm>
          <a:prstGeom prst="rect">
            <a:avLst/>
          </a:prstGeom>
        </p:spPr>
        <p:txBody>
          <a:bodyPr anchor="t" rtlCol="false" tIns="0" lIns="0" bIns="0" rIns="0">
            <a:spAutoFit/>
          </a:bodyPr>
          <a:lstStyle/>
          <a:p>
            <a:pPr algn="l">
              <a:lnSpc>
                <a:spcPts val="3220"/>
              </a:lnSpc>
              <a:spcBef>
                <a:spcPct val="0"/>
              </a:spcBef>
            </a:pPr>
            <a:r>
              <a:rPr lang="en-US" b="true" sz="2300">
                <a:solidFill>
                  <a:srgbClr val="FBF9F1"/>
                </a:solidFill>
                <a:latin typeface="Lato Bold"/>
                <a:ea typeface="Lato Bold"/>
                <a:cs typeface="Lato Bold"/>
                <a:sym typeface="Lato Bold"/>
              </a:rPr>
              <a:t>KALELO DUKURAY</a:t>
            </a:r>
          </a:p>
        </p:txBody>
      </p:sp>
      <p:sp>
        <p:nvSpPr>
          <p:cNvPr name="TextBox 15" id="15"/>
          <p:cNvSpPr txBox="true"/>
          <p:nvPr/>
        </p:nvSpPr>
        <p:spPr>
          <a:xfrm rot="0">
            <a:off x="9499778" y="7006122"/>
            <a:ext cx="2237163" cy="798830"/>
          </a:xfrm>
          <a:prstGeom prst="rect">
            <a:avLst/>
          </a:prstGeom>
        </p:spPr>
        <p:txBody>
          <a:bodyPr anchor="t" rtlCol="false" tIns="0" lIns="0" bIns="0" rIns="0">
            <a:spAutoFit/>
          </a:bodyPr>
          <a:lstStyle/>
          <a:p>
            <a:pPr algn="l">
              <a:lnSpc>
                <a:spcPts val="3220"/>
              </a:lnSpc>
              <a:spcBef>
                <a:spcPct val="0"/>
              </a:spcBef>
            </a:pPr>
            <a:r>
              <a:rPr lang="en-US" b="true" sz="2300">
                <a:solidFill>
                  <a:srgbClr val="FBF9F1"/>
                </a:solidFill>
                <a:latin typeface="Lato Bold"/>
                <a:ea typeface="Lato Bold"/>
                <a:cs typeface="Lato Bold"/>
                <a:sym typeface="Lato Bold"/>
              </a:rPr>
              <a:t>RAFID RAHMAN</a:t>
            </a:r>
          </a:p>
        </p:txBody>
      </p:sp>
      <p:sp>
        <p:nvSpPr>
          <p:cNvPr name="TextBox 16" id="16"/>
          <p:cNvSpPr txBox="true"/>
          <p:nvPr/>
        </p:nvSpPr>
        <p:spPr>
          <a:xfrm rot="0">
            <a:off x="9499778" y="7956232"/>
            <a:ext cx="2333677" cy="772795"/>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Front End, Organization</a:t>
            </a:r>
          </a:p>
        </p:txBody>
      </p:sp>
      <p:sp>
        <p:nvSpPr>
          <p:cNvPr name="TextBox 17" id="17"/>
          <p:cNvSpPr txBox="true"/>
          <p:nvPr/>
        </p:nvSpPr>
        <p:spPr>
          <a:xfrm rot="0">
            <a:off x="11988022" y="7955765"/>
            <a:ext cx="2333677" cy="382270"/>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Role Here:</a:t>
            </a:r>
          </a:p>
        </p:txBody>
      </p:sp>
      <p:sp>
        <p:nvSpPr>
          <p:cNvPr name="TextBox 18" id="18"/>
          <p:cNvSpPr txBox="true"/>
          <p:nvPr/>
        </p:nvSpPr>
        <p:spPr>
          <a:xfrm rot="0">
            <a:off x="6685018" y="7955765"/>
            <a:ext cx="2333677" cy="772795"/>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Data Collection + Data Base</a:t>
            </a:r>
          </a:p>
        </p:txBody>
      </p:sp>
      <p:sp>
        <p:nvSpPr>
          <p:cNvPr name="TextBox 19" id="19"/>
          <p:cNvSpPr txBox="true"/>
          <p:nvPr/>
        </p:nvSpPr>
        <p:spPr>
          <a:xfrm rot="0">
            <a:off x="3904613" y="7955765"/>
            <a:ext cx="2333677" cy="772795"/>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Backend + Testing Development</a:t>
            </a:r>
          </a:p>
        </p:txBody>
      </p:sp>
      <p:sp>
        <p:nvSpPr>
          <p:cNvPr name="TextBox 20" id="20"/>
          <p:cNvSpPr txBox="true"/>
          <p:nvPr/>
        </p:nvSpPr>
        <p:spPr>
          <a:xfrm rot="0">
            <a:off x="1202497" y="7955765"/>
            <a:ext cx="2333677" cy="382270"/>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Front End (BI)</a:t>
            </a:r>
          </a:p>
        </p:txBody>
      </p:sp>
      <p:grpSp>
        <p:nvGrpSpPr>
          <p:cNvPr name="Group 21" id="21"/>
          <p:cNvGrpSpPr/>
          <p:nvPr/>
        </p:nvGrpSpPr>
        <p:grpSpPr>
          <a:xfrm rot="0">
            <a:off x="1028700" y="3417971"/>
            <a:ext cx="2611577" cy="3320438"/>
            <a:chOff x="0" y="0"/>
            <a:chExt cx="1100884" cy="1399697"/>
          </a:xfrm>
        </p:grpSpPr>
        <p:sp>
          <p:nvSpPr>
            <p:cNvPr name="Freeform 22" id="22"/>
            <p:cNvSpPr/>
            <p:nvPr/>
          </p:nvSpPr>
          <p:spPr>
            <a:xfrm flipH="false" flipV="false" rot="0">
              <a:off x="0" y="0"/>
              <a:ext cx="1100884" cy="1399697"/>
            </a:xfrm>
            <a:custGeom>
              <a:avLst/>
              <a:gdLst/>
              <a:ahLst/>
              <a:cxnLst/>
              <a:rect r="r" b="b" t="t" l="l"/>
              <a:pathLst>
                <a:path h="1399697" w="1100884">
                  <a:moveTo>
                    <a:pt x="44467" y="0"/>
                  </a:moveTo>
                  <a:lnTo>
                    <a:pt x="1056417" y="0"/>
                  </a:lnTo>
                  <a:cubicBezTo>
                    <a:pt x="1068210" y="0"/>
                    <a:pt x="1079520" y="4685"/>
                    <a:pt x="1087860" y="13024"/>
                  </a:cubicBezTo>
                  <a:cubicBezTo>
                    <a:pt x="1096199" y="21363"/>
                    <a:pt x="1100884" y="32674"/>
                    <a:pt x="1100884" y="44467"/>
                  </a:cubicBezTo>
                  <a:lnTo>
                    <a:pt x="1100884" y="1355230"/>
                  </a:lnTo>
                  <a:cubicBezTo>
                    <a:pt x="1100884" y="1367023"/>
                    <a:pt x="1096199" y="1378334"/>
                    <a:pt x="1087860" y="1386673"/>
                  </a:cubicBezTo>
                  <a:cubicBezTo>
                    <a:pt x="1079520" y="1395012"/>
                    <a:pt x="1068210" y="1399697"/>
                    <a:pt x="1056417" y="1399697"/>
                  </a:cubicBezTo>
                  <a:lnTo>
                    <a:pt x="44467" y="1399697"/>
                  </a:lnTo>
                  <a:cubicBezTo>
                    <a:pt x="19909" y="1399697"/>
                    <a:pt x="0" y="1379788"/>
                    <a:pt x="0" y="1355230"/>
                  </a:cubicBezTo>
                  <a:lnTo>
                    <a:pt x="0" y="44467"/>
                  </a:lnTo>
                  <a:cubicBezTo>
                    <a:pt x="0" y="32674"/>
                    <a:pt x="4685" y="21363"/>
                    <a:pt x="13024" y="13024"/>
                  </a:cubicBezTo>
                  <a:cubicBezTo>
                    <a:pt x="21363" y="4685"/>
                    <a:pt x="32674" y="0"/>
                    <a:pt x="44467" y="0"/>
                  </a:cubicBezTo>
                  <a:close/>
                </a:path>
              </a:pathLst>
            </a:custGeom>
            <a:blipFill>
              <a:blip r:embed="rId7"/>
              <a:stretch>
                <a:fillRect l="-14870" t="-27285" r="0" b="0"/>
              </a:stretch>
            </a:blipFill>
          </p:spPr>
        </p:sp>
      </p:grpSp>
      <p:grpSp>
        <p:nvGrpSpPr>
          <p:cNvPr name="Group 23" id="23"/>
          <p:cNvGrpSpPr/>
          <p:nvPr/>
        </p:nvGrpSpPr>
        <p:grpSpPr>
          <a:xfrm rot="0">
            <a:off x="6488156" y="3411091"/>
            <a:ext cx="2616989" cy="3327319"/>
            <a:chOff x="0" y="0"/>
            <a:chExt cx="1100884" cy="1399697"/>
          </a:xfrm>
        </p:grpSpPr>
        <p:sp>
          <p:nvSpPr>
            <p:cNvPr name="Freeform 24" id="24"/>
            <p:cNvSpPr/>
            <p:nvPr/>
          </p:nvSpPr>
          <p:spPr>
            <a:xfrm flipH="false" flipV="false" rot="0">
              <a:off x="0" y="0"/>
              <a:ext cx="1100884" cy="1399697"/>
            </a:xfrm>
            <a:custGeom>
              <a:avLst/>
              <a:gdLst/>
              <a:ahLst/>
              <a:cxnLst/>
              <a:rect r="r" b="b" t="t" l="l"/>
              <a:pathLst>
                <a:path h="1399697" w="1100884">
                  <a:moveTo>
                    <a:pt x="44375" y="0"/>
                  </a:moveTo>
                  <a:lnTo>
                    <a:pt x="1056509" y="0"/>
                  </a:lnTo>
                  <a:cubicBezTo>
                    <a:pt x="1068278" y="0"/>
                    <a:pt x="1079565" y="4675"/>
                    <a:pt x="1087887" y="12997"/>
                  </a:cubicBezTo>
                  <a:cubicBezTo>
                    <a:pt x="1096208" y="21319"/>
                    <a:pt x="1100884" y="32606"/>
                    <a:pt x="1100884" y="44375"/>
                  </a:cubicBezTo>
                  <a:lnTo>
                    <a:pt x="1100884" y="1355322"/>
                  </a:lnTo>
                  <a:cubicBezTo>
                    <a:pt x="1100884" y="1367091"/>
                    <a:pt x="1096208" y="1378378"/>
                    <a:pt x="1087887" y="1386700"/>
                  </a:cubicBezTo>
                  <a:cubicBezTo>
                    <a:pt x="1079565" y="1395022"/>
                    <a:pt x="1068278" y="1399697"/>
                    <a:pt x="1056509" y="1399697"/>
                  </a:cubicBezTo>
                  <a:lnTo>
                    <a:pt x="44375" y="1399697"/>
                  </a:lnTo>
                  <a:cubicBezTo>
                    <a:pt x="32606" y="1399697"/>
                    <a:pt x="21319" y="1395022"/>
                    <a:pt x="12997" y="1386700"/>
                  </a:cubicBezTo>
                  <a:cubicBezTo>
                    <a:pt x="4675" y="1378378"/>
                    <a:pt x="0" y="1367091"/>
                    <a:pt x="0" y="1355322"/>
                  </a:cubicBezTo>
                  <a:lnTo>
                    <a:pt x="0" y="44375"/>
                  </a:lnTo>
                  <a:cubicBezTo>
                    <a:pt x="0" y="32606"/>
                    <a:pt x="4675" y="21319"/>
                    <a:pt x="12997" y="12997"/>
                  </a:cubicBezTo>
                  <a:cubicBezTo>
                    <a:pt x="21319" y="4675"/>
                    <a:pt x="32606" y="0"/>
                    <a:pt x="44375" y="0"/>
                  </a:cubicBezTo>
                  <a:close/>
                </a:path>
              </a:pathLst>
            </a:custGeom>
            <a:blipFill>
              <a:blip r:embed="rId8"/>
              <a:stretch>
                <a:fillRect l="-29823" t="0" r="-28679" b="-50363"/>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2181579">
            <a:off x="-7936637" y="-6449414"/>
            <a:ext cx="10128448" cy="10895890"/>
          </a:xfrm>
          <a:custGeom>
            <a:avLst/>
            <a:gdLst/>
            <a:ahLst/>
            <a:cxnLst/>
            <a:rect r="r" b="b" t="t" l="l"/>
            <a:pathLst>
              <a:path h="10895890" w="10128448">
                <a:moveTo>
                  <a:pt x="0" y="0"/>
                </a:moveTo>
                <a:lnTo>
                  <a:pt x="10128448" y="0"/>
                </a:lnTo>
                <a:lnTo>
                  <a:pt x="10128448" y="10895890"/>
                </a:lnTo>
                <a:lnTo>
                  <a:pt x="0" y="10895890"/>
                </a:lnTo>
                <a:lnTo>
                  <a:pt x="0" y="0"/>
                </a:lnTo>
                <a:close/>
              </a:path>
            </a:pathLst>
          </a:custGeom>
          <a:blipFill>
            <a:blip r:embed="rId2"/>
            <a:stretch>
              <a:fillRect l="-157" t="0" r="-157" b="0"/>
            </a:stretch>
          </a:blipFill>
        </p:spPr>
      </p:sp>
      <p:sp>
        <p:nvSpPr>
          <p:cNvPr name="TextBox 3" id="3"/>
          <p:cNvSpPr txBox="true"/>
          <p:nvPr/>
        </p:nvSpPr>
        <p:spPr>
          <a:xfrm rot="0">
            <a:off x="9144000" y="561975"/>
            <a:ext cx="5886506" cy="9239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CONCLUSION</a:t>
            </a:r>
          </a:p>
        </p:txBody>
      </p:sp>
      <p:grpSp>
        <p:nvGrpSpPr>
          <p:cNvPr name="Group 4" id="4"/>
          <p:cNvGrpSpPr/>
          <p:nvPr/>
        </p:nvGrpSpPr>
        <p:grpSpPr>
          <a:xfrm rot="0">
            <a:off x="2905215" y="1893453"/>
            <a:ext cx="7068458" cy="839660"/>
            <a:chOff x="0" y="0"/>
            <a:chExt cx="1861651" cy="221145"/>
          </a:xfrm>
        </p:grpSpPr>
        <p:sp>
          <p:nvSpPr>
            <p:cNvPr name="Freeform 5" id="5"/>
            <p:cNvSpPr/>
            <p:nvPr/>
          </p:nvSpPr>
          <p:spPr>
            <a:xfrm flipH="false" flipV="false" rot="0">
              <a:off x="0" y="0"/>
              <a:ext cx="1861651" cy="221145"/>
            </a:xfrm>
            <a:custGeom>
              <a:avLst/>
              <a:gdLst/>
              <a:ahLst/>
              <a:cxnLst/>
              <a:rect r="r" b="b" t="t" l="l"/>
              <a:pathLst>
                <a:path h="221145" w="1861651">
                  <a:moveTo>
                    <a:pt x="65717" y="0"/>
                  </a:moveTo>
                  <a:lnTo>
                    <a:pt x="1795935" y="0"/>
                  </a:lnTo>
                  <a:cubicBezTo>
                    <a:pt x="1813364" y="0"/>
                    <a:pt x="1830079" y="6924"/>
                    <a:pt x="1842403" y="19248"/>
                  </a:cubicBezTo>
                  <a:cubicBezTo>
                    <a:pt x="1854728" y="31572"/>
                    <a:pt x="1861651" y="48287"/>
                    <a:pt x="1861651" y="65717"/>
                  </a:cubicBezTo>
                  <a:lnTo>
                    <a:pt x="1861651" y="155428"/>
                  </a:lnTo>
                  <a:cubicBezTo>
                    <a:pt x="1861651" y="191723"/>
                    <a:pt x="1832229" y="221145"/>
                    <a:pt x="1795935" y="221145"/>
                  </a:cubicBezTo>
                  <a:lnTo>
                    <a:pt x="65717" y="221145"/>
                  </a:lnTo>
                  <a:cubicBezTo>
                    <a:pt x="29422" y="221145"/>
                    <a:pt x="0" y="191723"/>
                    <a:pt x="0" y="155428"/>
                  </a:cubicBezTo>
                  <a:lnTo>
                    <a:pt x="0" y="65717"/>
                  </a:lnTo>
                  <a:cubicBezTo>
                    <a:pt x="0" y="29422"/>
                    <a:pt x="29422" y="0"/>
                    <a:pt x="65717" y="0"/>
                  </a:cubicBezTo>
                  <a:close/>
                </a:path>
              </a:pathLst>
            </a:custGeom>
            <a:solidFill>
              <a:srgbClr val="000000"/>
            </a:solidFill>
            <a:ln w="38100" cap="rnd">
              <a:solidFill>
                <a:srgbClr val="FBF9F1"/>
              </a:solidFill>
              <a:prstDash val="solid"/>
              <a:round/>
            </a:ln>
          </p:spPr>
        </p:sp>
        <p:sp>
          <p:nvSpPr>
            <p:cNvPr name="TextBox 6" id="6"/>
            <p:cNvSpPr txBox="true"/>
            <p:nvPr/>
          </p:nvSpPr>
          <p:spPr>
            <a:xfrm>
              <a:off x="0" y="-38100"/>
              <a:ext cx="1861651" cy="259245"/>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2905215" y="5968329"/>
            <a:ext cx="7068458" cy="839660"/>
            <a:chOff x="0" y="0"/>
            <a:chExt cx="1861651" cy="221145"/>
          </a:xfrm>
        </p:grpSpPr>
        <p:sp>
          <p:nvSpPr>
            <p:cNvPr name="Freeform 8" id="8"/>
            <p:cNvSpPr/>
            <p:nvPr/>
          </p:nvSpPr>
          <p:spPr>
            <a:xfrm flipH="false" flipV="false" rot="0">
              <a:off x="0" y="0"/>
              <a:ext cx="1861651" cy="221145"/>
            </a:xfrm>
            <a:custGeom>
              <a:avLst/>
              <a:gdLst/>
              <a:ahLst/>
              <a:cxnLst/>
              <a:rect r="r" b="b" t="t" l="l"/>
              <a:pathLst>
                <a:path h="221145" w="1861651">
                  <a:moveTo>
                    <a:pt x="65717" y="0"/>
                  </a:moveTo>
                  <a:lnTo>
                    <a:pt x="1795935" y="0"/>
                  </a:lnTo>
                  <a:cubicBezTo>
                    <a:pt x="1813364" y="0"/>
                    <a:pt x="1830079" y="6924"/>
                    <a:pt x="1842403" y="19248"/>
                  </a:cubicBezTo>
                  <a:cubicBezTo>
                    <a:pt x="1854728" y="31572"/>
                    <a:pt x="1861651" y="48287"/>
                    <a:pt x="1861651" y="65717"/>
                  </a:cubicBezTo>
                  <a:lnTo>
                    <a:pt x="1861651" y="155428"/>
                  </a:lnTo>
                  <a:cubicBezTo>
                    <a:pt x="1861651" y="191723"/>
                    <a:pt x="1832229" y="221145"/>
                    <a:pt x="1795935" y="221145"/>
                  </a:cubicBezTo>
                  <a:lnTo>
                    <a:pt x="65717" y="221145"/>
                  </a:lnTo>
                  <a:cubicBezTo>
                    <a:pt x="29422" y="221145"/>
                    <a:pt x="0" y="191723"/>
                    <a:pt x="0" y="155428"/>
                  </a:cubicBezTo>
                  <a:lnTo>
                    <a:pt x="0" y="65717"/>
                  </a:lnTo>
                  <a:cubicBezTo>
                    <a:pt x="0" y="29422"/>
                    <a:pt x="29422" y="0"/>
                    <a:pt x="65717" y="0"/>
                  </a:cubicBezTo>
                  <a:close/>
                </a:path>
              </a:pathLst>
            </a:custGeom>
            <a:solidFill>
              <a:srgbClr val="000000"/>
            </a:solidFill>
            <a:ln w="38100" cap="rnd">
              <a:solidFill>
                <a:srgbClr val="FBF9F1"/>
              </a:solidFill>
              <a:prstDash val="solid"/>
              <a:round/>
            </a:ln>
          </p:spPr>
        </p:sp>
        <p:sp>
          <p:nvSpPr>
            <p:cNvPr name="TextBox 9" id="9"/>
            <p:cNvSpPr txBox="true"/>
            <p:nvPr/>
          </p:nvSpPr>
          <p:spPr>
            <a:xfrm>
              <a:off x="0" y="-38100"/>
              <a:ext cx="1861651" cy="259245"/>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0728542" y="3142688"/>
            <a:ext cx="6823913" cy="839660"/>
            <a:chOff x="0" y="0"/>
            <a:chExt cx="1797245" cy="221145"/>
          </a:xfrm>
        </p:grpSpPr>
        <p:sp>
          <p:nvSpPr>
            <p:cNvPr name="Freeform 11" id="11"/>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12" id="12"/>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3547417" y="2068808"/>
            <a:ext cx="385414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BF9F1"/>
                </a:solidFill>
                <a:latin typeface="Lato Bold"/>
                <a:ea typeface="Lato Bold"/>
                <a:cs typeface="Lato Bold"/>
                <a:sym typeface="Lato Bold"/>
              </a:rPr>
              <a:t>ACTIONABLE INSIGHTS</a:t>
            </a:r>
          </a:p>
        </p:txBody>
      </p:sp>
      <p:sp>
        <p:nvSpPr>
          <p:cNvPr name="TextBox 14" id="14"/>
          <p:cNvSpPr txBox="true"/>
          <p:nvPr/>
        </p:nvSpPr>
        <p:spPr>
          <a:xfrm rot="0">
            <a:off x="3564256" y="6143684"/>
            <a:ext cx="385414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BF9F1"/>
                </a:solidFill>
                <a:latin typeface="Lato Bold"/>
                <a:ea typeface="Lato Bold"/>
                <a:cs typeface="Lato Bold"/>
                <a:sym typeface="Lato Bold"/>
              </a:rPr>
              <a:t>IMPACT</a:t>
            </a:r>
          </a:p>
        </p:txBody>
      </p:sp>
      <p:sp>
        <p:nvSpPr>
          <p:cNvPr name="TextBox 15" id="15"/>
          <p:cNvSpPr txBox="true"/>
          <p:nvPr/>
        </p:nvSpPr>
        <p:spPr>
          <a:xfrm rot="0">
            <a:off x="11755932" y="3318043"/>
            <a:ext cx="385414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BF9F1"/>
                </a:solidFill>
                <a:latin typeface="Lato Bold"/>
                <a:ea typeface="Lato Bold"/>
                <a:cs typeface="Lato Bold"/>
                <a:sym typeface="Lato Bold"/>
              </a:rPr>
              <a:t>NEXT STEPS</a:t>
            </a:r>
          </a:p>
        </p:txBody>
      </p:sp>
      <p:sp>
        <p:nvSpPr>
          <p:cNvPr name="TextBox 16" id="16"/>
          <p:cNvSpPr txBox="true"/>
          <p:nvPr/>
        </p:nvSpPr>
        <p:spPr>
          <a:xfrm rot="0">
            <a:off x="3226316" y="3076013"/>
            <a:ext cx="6426256" cy="1976755"/>
          </a:xfrm>
          <a:prstGeom prst="rect">
            <a:avLst/>
          </a:prstGeom>
        </p:spPr>
        <p:txBody>
          <a:bodyPr anchor="t" rtlCol="false" tIns="0" lIns="0" bIns="0" rIns="0">
            <a:spAutoFit/>
          </a:bodyPr>
          <a:lstStyle/>
          <a:p>
            <a:pPr algn="l">
              <a:lnSpc>
                <a:spcPts val="3919"/>
              </a:lnSpc>
              <a:spcBef>
                <a:spcPct val="0"/>
              </a:spcBef>
            </a:pPr>
            <a:r>
              <a:rPr lang="en-US" sz="2799">
                <a:solidFill>
                  <a:srgbClr val="E5E1DA"/>
                </a:solidFill>
                <a:latin typeface="Lato"/>
                <a:ea typeface="Lato"/>
                <a:cs typeface="Lato"/>
                <a:sym typeface="Lato"/>
              </a:rPr>
              <a:t>Our analysis will provide clear sentiment trends, highlighting customer preferences, pain points, and areas for product or brand improvement.</a:t>
            </a:r>
          </a:p>
        </p:txBody>
      </p:sp>
      <p:sp>
        <p:nvSpPr>
          <p:cNvPr name="TextBox 17" id="17"/>
          <p:cNvSpPr txBox="true"/>
          <p:nvPr/>
        </p:nvSpPr>
        <p:spPr>
          <a:xfrm rot="0">
            <a:off x="3226316" y="7150889"/>
            <a:ext cx="6426256" cy="1976755"/>
          </a:xfrm>
          <a:prstGeom prst="rect">
            <a:avLst/>
          </a:prstGeom>
        </p:spPr>
        <p:txBody>
          <a:bodyPr anchor="t" rtlCol="false" tIns="0" lIns="0" bIns="0" rIns="0">
            <a:spAutoFit/>
          </a:bodyPr>
          <a:lstStyle/>
          <a:p>
            <a:pPr algn="l">
              <a:lnSpc>
                <a:spcPts val="3919"/>
              </a:lnSpc>
              <a:spcBef>
                <a:spcPct val="0"/>
              </a:spcBef>
            </a:pPr>
            <a:r>
              <a:rPr lang="en-US" sz="2799">
                <a:solidFill>
                  <a:srgbClr val="E5E1DA"/>
                </a:solidFill>
                <a:latin typeface="Lato"/>
                <a:ea typeface="Lato"/>
                <a:cs typeface="Lato"/>
                <a:sym typeface="Lato"/>
              </a:rPr>
              <a:t>By leveraging customer feedback, brands can enhance product quality, boost customer satisfaction, and strengthen brand loyalty.</a:t>
            </a:r>
          </a:p>
        </p:txBody>
      </p:sp>
      <p:sp>
        <p:nvSpPr>
          <p:cNvPr name="TextBox 18" id="18"/>
          <p:cNvSpPr txBox="true"/>
          <p:nvPr/>
        </p:nvSpPr>
        <p:spPr>
          <a:xfrm rot="0">
            <a:off x="10927370" y="4309745"/>
            <a:ext cx="6426256" cy="4948555"/>
          </a:xfrm>
          <a:prstGeom prst="rect">
            <a:avLst/>
          </a:prstGeom>
        </p:spPr>
        <p:txBody>
          <a:bodyPr anchor="t" rtlCol="false" tIns="0" lIns="0" bIns="0" rIns="0">
            <a:spAutoFit/>
          </a:bodyPr>
          <a:lstStyle/>
          <a:p>
            <a:pPr algn="l" marL="604516" indent="-302258" lvl="1">
              <a:lnSpc>
                <a:spcPts val="3919"/>
              </a:lnSpc>
              <a:buFont typeface="Arial"/>
              <a:buChar char="•"/>
            </a:pPr>
            <a:r>
              <a:rPr lang="en-US" sz="2799">
                <a:solidFill>
                  <a:srgbClr val="E5E1DA"/>
                </a:solidFill>
                <a:latin typeface="Lato"/>
                <a:ea typeface="Lato"/>
                <a:cs typeface="Lato"/>
                <a:sym typeface="Lato"/>
              </a:rPr>
              <a:t>Scalability: Expand the model to analyze reviews across multiple platforms.</a:t>
            </a:r>
          </a:p>
          <a:p>
            <a:pPr algn="l" marL="604516" indent="-302258" lvl="1">
              <a:lnSpc>
                <a:spcPts val="3919"/>
              </a:lnSpc>
              <a:buFont typeface="Arial"/>
              <a:buChar char="•"/>
            </a:pPr>
            <a:r>
              <a:rPr lang="en-US" sz="2799">
                <a:solidFill>
                  <a:srgbClr val="E5E1DA"/>
                </a:solidFill>
                <a:latin typeface="Lato"/>
                <a:ea typeface="Lato"/>
                <a:cs typeface="Lato"/>
                <a:sym typeface="Lato"/>
              </a:rPr>
              <a:t>Real-Time Monitoring: Implement real-time sentiment tracking for ongoing insights.</a:t>
            </a:r>
          </a:p>
          <a:p>
            <a:pPr algn="l" marL="604516" indent="-302258" lvl="1">
              <a:lnSpc>
                <a:spcPts val="3919"/>
              </a:lnSpc>
              <a:spcBef>
                <a:spcPct val="0"/>
              </a:spcBef>
              <a:buFont typeface="Arial"/>
              <a:buChar char="•"/>
            </a:pPr>
            <a:r>
              <a:rPr lang="en-US" sz="2799">
                <a:solidFill>
                  <a:srgbClr val="E5E1DA"/>
                </a:solidFill>
                <a:latin typeface="Lato"/>
                <a:ea typeface="Lato"/>
                <a:cs typeface="Lato"/>
                <a:sym typeface="Lato"/>
              </a:rPr>
              <a:t>Enhanced NLP: Refine sentiment analysis with custom NLP models for deeper insights.</a:t>
            </a:r>
          </a:p>
          <a:p>
            <a:pPr algn="l">
              <a:lnSpc>
                <a:spcPts val="3919"/>
              </a:lnSpc>
              <a:spcBef>
                <a:spcPct val="0"/>
              </a:spcBef>
            </a:pPr>
          </a:p>
        </p:txBody>
      </p:sp>
      <p:sp>
        <p:nvSpPr>
          <p:cNvPr name="Freeform 19" id="19"/>
          <p:cNvSpPr/>
          <p:nvPr/>
        </p:nvSpPr>
        <p:spPr>
          <a:xfrm flipH="false" flipV="false" rot="-2181579">
            <a:off x="-8340604" y="2724659"/>
            <a:ext cx="10128448" cy="10895890"/>
          </a:xfrm>
          <a:custGeom>
            <a:avLst/>
            <a:gdLst/>
            <a:ahLst/>
            <a:cxnLst/>
            <a:rect r="r" b="b" t="t" l="l"/>
            <a:pathLst>
              <a:path h="10895890" w="10128448">
                <a:moveTo>
                  <a:pt x="0" y="0"/>
                </a:moveTo>
                <a:lnTo>
                  <a:pt x="10128448" y="0"/>
                </a:lnTo>
                <a:lnTo>
                  <a:pt x="10128448" y="10895890"/>
                </a:lnTo>
                <a:lnTo>
                  <a:pt x="0" y="10895890"/>
                </a:lnTo>
                <a:lnTo>
                  <a:pt x="0" y="0"/>
                </a:lnTo>
                <a:close/>
              </a:path>
            </a:pathLst>
          </a:custGeom>
          <a:blipFill>
            <a:blip r:embed="rId2"/>
            <a:stretch>
              <a:fillRect l="-157" t="0" r="-157"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928665" y="645697"/>
            <a:ext cx="16598104" cy="995428"/>
            <a:chOff x="0" y="0"/>
            <a:chExt cx="4371517" cy="262170"/>
          </a:xfrm>
        </p:grpSpPr>
        <p:sp>
          <p:nvSpPr>
            <p:cNvPr name="Freeform 3" id="3"/>
            <p:cNvSpPr/>
            <p:nvPr/>
          </p:nvSpPr>
          <p:spPr>
            <a:xfrm flipH="false" flipV="false" rot="0">
              <a:off x="0" y="0"/>
              <a:ext cx="4371517" cy="262170"/>
            </a:xfrm>
            <a:custGeom>
              <a:avLst/>
              <a:gdLst/>
              <a:ahLst/>
              <a:cxnLst/>
              <a:rect r="r" b="b" t="t" l="l"/>
              <a:pathLst>
                <a:path h="262170" w="4371517">
                  <a:moveTo>
                    <a:pt x="29852" y="0"/>
                  </a:moveTo>
                  <a:lnTo>
                    <a:pt x="4341666" y="0"/>
                  </a:lnTo>
                  <a:cubicBezTo>
                    <a:pt x="4349583" y="0"/>
                    <a:pt x="4357176" y="3145"/>
                    <a:pt x="4362774" y="8743"/>
                  </a:cubicBezTo>
                  <a:cubicBezTo>
                    <a:pt x="4368372" y="14342"/>
                    <a:pt x="4371517" y="21935"/>
                    <a:pt x="4371517" y="29852"/>
                  </a:cubicBezTo>
                  <a:lnTo>
                    <a:pt x="4371517" y="232318"/>
                  </a:lnTo>
                  <a:cubicBezTo>
                    <a:pt x="4371517" y="248805"/>
                    <a:pt x="4358152" y="262170"/>
                    <a:pt x="4341666" y="262170"/>
                  </a:cubicBezTo>
                  <a:lnTo>
                    <a:pt x="29852" y="262170"/>
                  </a:lnTo>
                  <a:cubicBezTo>
                    <a:pt x="21935" y="262170"/>
                    <a:pt x="14342" y="259025"/>
                    <a:pt x="8743" y="253427"/>
                  </a:cubicBezTo>
                  <a:cubicBezTo>
                    <a:pt x="3145" y="247829"/>
                    <a:pt x="0" y="240236"/>
                    <a:pt x="0" y="232318"/>
                  </a:cubicBezTo>
                  <a:lnTo>
                    <a:pt x="0" y="29852"/>
                  </a:lnTo>
                  <a:cubicBezTo>
                    <a:pt x="0" y="21935"/>
                    <a:pt x="3145" y="14342"/>
                    <a:pt x="8743" y="8743"/>
                  </a:cubicBezTo>
                  <a:cubicBezTo>
                    <a:pt x="14342" y="3145"/>
                    <a:pt x="21935" y="0"/>
                    <a:pt x="29852"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4371517" cy="30027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true" flipV="false" rot="2100837">
            <a:off x="8982673" y="428119"/>
            <a:ext cx="8310061" cy="8781453"/>
          </a:xfrm>
          <a:custGeom>
            <a:avLst/>
            <a:gdLst/>
            <a:ahLst/>
            <a:cxnLst/>
            <a:rect r="r" b="b" t="t" l="l"/>
            <a:pathLst>
              <a:path h="8781453" w="8310061">
                <a:moveTo>
                  <a:pt x="8310061" y="0"/>
                </a:moveTo>
                <a:lnTo>
                  <a:pt x="0" y="0"/>
                </a:lnTo>
                <a:lnTo>
                  <a:pt x="0" y="8781453"/>
                </a:lnTo>
                <a:lnTo>
                  <a:pt x="8310061" y="8781453"/>
                </a:lnTo>
                <a:lnTo>
                  <a:pt x="8310061" y="0"/>
                </a:lnTo>
                <a:close/>
              </a:path>
            </a:pathLst>
          </a:custGeom>
          <a:blipFill>
            <a:blip r:embed="rId2"/>
            <a:stretch>
              <a:fillRect l="0" t="0" r="-381" b="-1869"/>
            </a:stretch>
          </a:blipFill>
        </p:spPr>
      </p:sp>
      <p:sp>
        <p:nvSpPr>
          <p:cNvPr name="Freeform 6" id="6"/>
          <p:cNvSpPr/>
          <p:nvPr/>
        </p:nvSpPr>
        <p:spPr>
          <a:xfrm flipH="false" flipV="false" rot="0">
            <a:off x="1171305" y="879197"/>
            <a:ext cx="528429" cy="528429"/>
          </a:xfrm>
          <a:custGeom>
            <a:avLst/>
            <a:gdLst/>
            <a:ahLst/>
            <a:cxnLst/>
            <a:rect r="r" b="b" t="t" l="l"/>
            <a:pathLst>
              <a:path h="528429" w="528429">
                <a:moveTo>
                  <a:pt x="0" y="0"/>
                </a:moveTo>
                <a:lnTo>
                  <a:pt x="528429" y="0"/>
                </a:lnTo>
                <a:lnTo>
                  <a:pt x="528429" y="528429"/>
                </a:lnTo>
                <a:lnTo>
                  <a:pt x="0" y="5284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928665" y="3213525"/>
            <a:ext cx="11411477" cy="2203560"/>
          </a:xfrm>
          <a:prstGeom prst="rect">
            <a:avLst/>
          </a:prstGeom>
        </p:spPr>
        <p:txBody>
          <a:bodyPr anchor="t" rtlCol="false" tIns="0" lIns="0" bIns="0" rIns="0">
            <a:spAutoFit/>
          </a:bodyPr>
          <a:lstStyle/>
          <a:p>
            <a:pPr algn="l">
              <a:lnSpc>
                <a:spcPts val="15959"/>
              </a:lnSpc>
            </a:pPr>
            <a:r>
              <a:rPr lang="en-US" sz="14508" b="true">
                <a:solidFill>
                  <a:srgbClr val="FBF9F1"/>
                </a:solidFill>
                <a:latin typeface="Poppins Bold"/>
                <a:ea typeface="Poppins Bold"/>
                <a:cs typeface="Poppins Bold"/>
                <a:sym typeface="Poppins Bold"/>
              </a:rPr>
              <a:t>THANK YOU</a:t>
            </a:r>
            <a:r>
              <a:rPr lang="en-US" sz="14508" b="true">
                <a:solidFill>
                  <a:srgbClr val="FBF9F1"/>
                </a:solidFill>
                <a:latin typeface="Poppins Bold"/>
                <a:ea typeface="Poppins Bold"/>
                <a:cs typeface="Poppins Bold"/>
                <a:sym typeface="Poppins Bold"/>
              </a:rPr>
              <a:t> </a:t>
            </a:r>
          </a:p>
        </p:txBody>
      </p:sp>
      <p:sp>
        <p:nvSpPr>
          <p:cNvPr name="TextBox 8" id="8"/>
          <p:cNvSpPr txBox="true"/>
          <p:nvPr/>
        </p:nvSpPr>
        <p:spPr>
          <a:xfrm rot="0">
            <a:off x="928665" y="7119480"/>
            <a:ext cx="6096698" cy="566420"/>
          </a:xfrm>
          <a:prstGeom prst="rect">
            <a:avLst/>
          </a:prstGeom>
        </p:spPr>
        <p:txBody>
          <a:bodyPr anchor="t" rtlCol="false" tIns="0" lIns="0" bIns="0" rIns="0">
            <a:spAutoFit/>
          </a:bodyPr>
          <a:lstStyle/>
          <a:p>
            <a:pPr algn="l">
              <a:lnSpc>
                <a:spcPts val="4480"/>
              </a:lnSpc>
              <a:spcBef>
                <a:spcPct val="0"/>
              </a:spcBef>
            </a:pPr>
            <a:r>
              <a:rPr lang="en-US" sz="3200">
                <a:solidFill>
                  <a:srgbClr val="E5E1DA"/>
                </a:solidFill>
                <a:latin typeface="Poppins"/>
                <a:ea typeface="Poppins"/>
                <a:cs typeface="Poppins"/>
                <a:sym typeface="Poppins"/>
              </a:rPr>
              <a:t>Presented by TEAM 7 </a:t>
            </a:r>
          </a:p>
        </p:txBody>
      </p:sp>
      <p:sp>
        <p:nvSpPr>
          <p:cNvPr name="TextBox 9" id="9"/>
          <p:cNvSpPr txBox="true"/>
          <p:nvPr/>
        </p:nvSpPr>
        <p:spPr>
          <a:xfrm rot="0">
            <a:off x="928665" y="5417085"/>
            <a:ext cx="11411477" cy="831853"/>
          </a:xfrm>
          <a:prstGeom prst="rect">
            <a:avLst/>
          </a:prstGeom>
        </p:spPr>
        <p:txBody>
          <a:bodyPr anchor="t" rtlCol="false" tIns="0" lIns="0" bIns="0" rIns="0">
            <a:spAutoFit/>
          </a:bodyPr>
          <a:lstStyle/>
          <a:p>
            <a:pPr algn="l">
              <a:lnSpc>
                <a:spcPts val="6050"/>
              </a:lnSpc>
            </a:pPr>
            <a:r>
              <a:rPr lang="en-US" sz="5500">
                <a:solidFill>
                  <a:srgbClr val="FBF9F1"/>
                </a:solidFill>
                <a:latin typeface="Poppins"/>
                <a:ea typeface="Poppins"/>
                <a:cs typeface="Poppins"/>
                <a:sym typeface="Poppins"/>
              </a:rPr>
              <a:t>for your time and attention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28700" y="3990108"/>
            <a:ext cx="2867087" cy="3645301"/>
            <a:chOff x="0" y="0"/>
            <a:chExt cx="1100884" cy="1399697"/>
          </a:xfrm>
        </p:grpSpPr>
        <p:sp>
          <p:nvSpPr>
            <p:cNvPr name="Freeform 3" id="3"/>
            <p:cNvSpPr/>
            <p:nvPr/>
          </p:nvSpPr>
          <p:spPr>
            <a:xfrm flipH="false" flipV="false" rot="0">
              <a:off x="0" y="0"/>
              <a:ext cx="1100884" cy="1399697"/>
            </a:xfrm>
            <a:custGeom>
              <a:avLst/>
              <a:gdLst/>
              <a:ahLst/>
              <a:cxnLst/>
              <a:rect r="r" b="b" t="t" l="l"/>
              <a:pathLst>
                <a:path h="1399697" w="1100884">
                  <a:moveTo>
                    <a:pt x="40504" y="0"/>
                  </a:moveTo>
                  <a:lnTo>
                    <a:pt x="1060380" y="0"/>
                  </a:lnTo>
                  <a:cubicBezTo>
                    <a:pt x="1071122" y="0"/>
                    <a:pt x="1081424" y="4267"/>
                    <a:pt x="1089020" y="11863"/>
                  </a:cubicBezTo>
                  <a:cubicBezTo>
                    <a:pt x="1096616" y="19459"/>
                    <a:pt x="1100884" y="29762"/>
                    <a:pt x="1100884" y="40504"/>
                  </a:cubicBezTo>
                  <a:lnTo>
                    <a:pt x="1100884" y="1359193"/>
                  </a:lnTo>
                  <a:cubicBezTo>
                    <a:pt x="1100884" y="1369935"/>
                    <a:pt x="1096616" y="1380237"/>
                    <a:pt x="1089020" y="1387834"/>
                  </a:cubicBezTo>
                  <a:cubicBezTo>
                    <a:pt x="1081424" y="1395429"/>
                    <a:pt x="1071122" y="1399697"/>
                    <a:pt x="1060380" y="1399697"/>
                  </a:cubicBezTo>
                  <a:lnTo>
                    <a:pt x="40504" y="1399697"/>
                  </a:lnTo>
                  <a:cubicBezTo>
                    <a:pt x="18134" y="1399697"/>
                    <a:pt x="0" y="1381563"/>
                    <a:pt x="0" y="1359193"/>
                  </a:cubicBezTo>
                  <a:lnTo>
                    <a:pt x="0" y="40504"/>
                  </a:lnTo>
                  <a:cubicBezTo>
                    <a:pt x="0" y="29762"/>
                    <a:pt x="4267" y="19459"/>
                    <a:pt x="11863" y="11863"/>
                  </a:cubicBezTo>
                  <a:cubicBezTo>
                    <a:pt x="19459" y="4267"/>
                    <a:pt x="29762" y="0"/>
                    <a:pt x="40504" y="0"/>
                  </a:cubicBezTo>
                  <a:close/>
                </a:path>
              </a:pathLst>
            </a:custGeom>
            <a:blipFill>
              <a:blip r:embed="rId3"/>
              <a:stretch>
                <a:fillRect l="-14870" t="-27285" r="0" b="0"/>
              </a:stretch>
            </a:blipFill>
          </p:spPr>
        </p:sp>
      </p:grpSp>
      <p:grpSp>
        <p:nvGrpSpPr>
          <p:cNvPr name="Group 4" id="4"/>
          <p:cNvGrpSpPr/>
          <p:nvPr/>
        </p:nvGrpSpPr>
        <p:grpSpPr>
          <a:xfrm rot="0">
            <a:off x="4069482" y="3990108"/>
            <a:ext cx="2867087" cy="3645301"/>
            <a:chOff x="0" y="0"/>
            <a:chExt cx="1100884" cy="1399697"/>
          </a:xfrm>
        </p:grpSpPr>
        <p:sp>
          <p:nvSpPr>
            <p:cNvPr name="Freeform 5" id="5"/>
            <p:cNvSpPr/>
            <p:nvPr/>
          </p:nvSpPr>
          <p:spPr>
            <a:xfrm flipH="false" flipV="false" rot="0">
              <a:off x="0" y="0"/>
              <a:ext cx="1100884" cy="1399697"/>
            </a:xfrm>
            <a:custGeom>
              <a:avLst/>
              <a:gdLst/>
              <a:ahLst/>
              <a:cxnLst/>
              <a:rect r="r" b="b" t="t" l="l"/>
              <a:pathLst>
                <a:path h="1399697" w="1100884">
                  <a:moveTo>
                    <a:pt x="40504" y="0"/>
                  </a:moveTo>
                  <a:lnTo>
                    <a:pt x="1060380" y="0"/>
                  </a:lnTo>
                  <a:cubicBezTo>
                    <a:pt x="1071122" y="0"/>
                    <a:pt x="1081424" y="4267"/>
                    <a:pt x="1089020" y="11863"/>
                  </a:cubicBezTo>
                  <a:cubicBezTo>
                    <a:pt x="1096616" y="19459"/>
                    <a:pt x="1100884" y="29762"/>
                    <a:pt x="1100884" y="40504"/>
                  </a:cubicBezTo>
                  <a:lnTo>
                    <a:pt x="1100884" y="1359193"/>
                  </a:lnTo>
                  <a:cubicBezTo>
                    <a:pt x="1100884" y="1369935"/>
                    <a:pt x="1096616" y="1380237"/>
                    <a:pt x="1089020" y="1387834"/>
                  </a:cubicBezTo>
                  <a:cubicBezTo>
                    <a:pt x="1081424" y="1395429"/>
                    <a:pt x="1071122" y="1399697"/>
                    <a:pt x="1060380" y="1399697"/>
                  </a:cubicBezTo>
                  <a:lnTo>
                    <a:pt x="40504" y="1399697"/>
                  </a:lnTo>
                  <a:cubicBezTo>
                    <a:pt x="18134" y="1399697"/>
                    <a:pt x="0" y="1381563"/>
                    <a:pt x="0" y="1359193"/>
                  </a:cubicBezTo>
                  <a:lnTo>
                    <a:pt x="0" y="40504"/>
                  </a:lnTo>
                  <a:cubicBezTo>
                    <a:pt x="0" y="29762"/>
                    <a:pt x="4267" y="19459"/>
                    <a:pt x="11863" y="11863"/>
                  </a:cubicBezTo>
                  <a:cubicBezTo>
                    <a:pt x="19459" y="4267"/>
                    <a:pt x="29762" y="0"/>
                    <a:pt x="40504" y="0"/>
                  </a:cubicBezTo>
                  <a:close/>
                </a:path>
              </a:pathLst>
            </a:custGeom>
            <a:blipFill>
              <a:blip r:embed="rId4"/>
              <a:stretch>
                <a:fillRect l="-4830" t="0" r="-4830" b="0"/>
              </a:stretch>
            </a:blipFill>
          </p:spPr>
        </p:sp>
      </p:grpSp>
      <p:sp>
        <p:nvSpPr>
          <p:cNvPr name="Freeform 6" id="6"/>
          <p:cNvSpPr/>
          <p:nvPr/>
        </p:nvSpPr>
        <p:spPr>
          <a:xfrm flipH="false" flipV="false" rot="-2181579">
            <a:off x="14622652" y="162339"/>
            <a:ext cx="10128448" cy="10895890"/>
          </a:xfrm>
          <a:custGeom>
            <a:avLst/>
            <a:gdLst/>
            <a:ahLst/>
            <a:cxnLst/>
            <a:rect r="r" b="b" t="t" l="l"/>
            <a:pathLst>
              <a:path h="10895890" w="10128448">
                <a:moveTo>
                  <a:pt x="0" y="0"/>
                </a:moveTo>
                <a:lnTo>
                  <a:pt x="10128447" y="0"/>
                </a:lnTo>
                <a:lnTo>
                  <a:pt x="10128447" y="10895890"/>
                </a:lnTo>
                <a:lnTo>
                  <a:pt x="0" y="10895890"/>
                </a:lnTo>
                <a:lnTo>
                  <a:pt x="0" y="0"/>
                </a:lnTo>
                <a:close/>
              </a:path>
            </a:pathLst>
          </a:custGeom>
          <a:blipFill>
            <a:blip r:embed="rId5"/>
            <a:stretch>
              <a:fillRect l="-157" t="0" r="-157" b="0"/>
            </a:stretch>
          </a:blipFill>
        </p:spPr>
      </p:sp>
      <p:grpSp>
        <p:nvGrpSpPr>
          <p:cNvPr name="Group 7" id="7"/>
          <p:cNvGrpSpPr/>
          <p:nvPr/>
        </p:nvGrpSpPr>
        <p:grpSpPr>
          <a:xfrm rot="0">
            <a:off x="7108020" y="3990108"/>
            <a:ext cx="2867087" cy="3645301"/>
            <a:chOff x="0" y="0"/>
            <a:chExt cx="1100884" cy="1399697"/>
          </a:xfrm>
        </p:grpSpPr>
        <p:sp>
          <p:nvSpPr>
            <p:cNvPr name="Freeform 8" id="8"/>
            <p:cNvSpPr/>
            <p:nvPr/>
          </p:nvSpPr>
          <p:spPr>
            <a:xfrm flipH="false" flipV="false" rot="0">
              <a:off x="0" y="0"/>
              <a:ext cx="1100884" cy="1399697"/>
            </a:xfrm>
            <a:custGeom>
              <a:avLst/>
              <a:gdLst/>
              <a:ahLst/>
              <a:cxnLst/>
              <a:rect r="r" b="b" t="t" l="l"/>
              <a:pathLst>
                <a:path h="1399697" w="1100884">
                  <a:moveTo>
                    <a:pt x="40504" y="0"/>
                  </a:moveTo>
                  <a:lnTo>
                    <a:pt x="1060380" y="0"/>
                  </a:lnTo>
                  <a:cubicBezTo>
                    <a:pt x="1071122" y="0"/>
                    <a:pt x="1081424" y="4267"/>
                    <a:pt x="1089020" y="11863"/>
                  </a:cubicBezTo>
                  <a:cubicBezTo>
                    <a:pt x="1096616" y="19459"/>
                    <a:pt x="1100884" y="29762"/>
                    <a:pt x="1100884" y="40504"/>
                  </a:cubicBezTo>
                  <a:lnTo>
                    <a:pt x="1100884" y="1359193"/>
                  </a:lnTo>
                  <a:cubicBezTo>
                    <a:pt x="1100884" y="1369935"/>
                    <a:pt x="1096616" y="1380237"/>
                    <a:pt x="1089020" y="1387834"/>
                  </a:cubicBezTo>
                  <a:cubicBezTo>
                    <a:pt x="1081424" y="1395429"/>
                    <a:pt x="1071122" y="1399697"/>
                    <a:pt x="1060380" y="1399697"/>
                  </a:cubicBezTo>
                  <a:lnTo>
                    <a:pt x="40504" y="1399697"/>
                  </a:lnTo>
                  <a:cubicBezTo>
                    <a:pt x="18134" y="1399697"/>
                    <a:pt x="0" y="1381563"/>
                    <a:pt x="0" y="1359193"/>
                  </a:cubicBezTo>
                  <a:lnTo>
                    <a:pt x="0" y="40504"/>
                  </a:lnTo>
                  <a:cubicBezTo>
                    <a:pt x="0" y="29762"/>
                    <a:pt x="4267" y="19459"/>
                    <a:pt x="11863" y="11863"/>
                  </a:cubicBezTo>
                  <a:cubicBezTo>
                    <a:pt x="19459" y="4267"/>
                    <a:pt x="29762" y="0"/>
                    <a:pt x="40504" y="0"/>
                  </a:cubicBezTo>
                  <a:close/>
                </a:path>
              </a:pathLst>
            </a:custGeom>
            <a:blipFill>
              <a:blip r:embed="rId6"/>
              <a:stretch>
                <a:fillRect l="-29823" t="0" r="-28679" b="-50363"/>
              </a:stretch>
            </a:blipFill>
          </p:spPr>
        </p:sp>
      </p:grpSp>
      <p:grpSp>
        <p:nvGrpSpPr>
          <p:cNvPr name="Group 9" id="9"/>
          <p:cNvGrpSpPr/>
          <p:nvPr/>
        </p:nvGrpSpPr>
        <p:grpSpPr>
          <a:xfrm rot="0">
            <a:off x="10146557" y="3990108"/>
            <a:ext cx="2867087" cy="3645301"/>
            <a:chOff x="0" y="0"/>
            <a:chExt cx="1100884" cy="1399697"/>
          </a:xfrm>
        </p:grpSpPr>
        <p:sp>
          <p:nvSpPr>
            <p:cNvPr name="Freeform 10" id="10"/>
            <p:cNvSpPr/>
            <p:nvPr/>
          </p:nvSpPr>
          <p:spPr>
            <a:xfrm flipH="false" flipV="false" rot="0">
              <a:off x="0" y="0"/>
              <a:ext cx="1100884" cy="1399697"/>
            </a:xfrm>
            <a:custGeom>
              <a:avLst/>
              <a:gdLst/>
              <a:ahLst/>
              <a:cxnLst/>
              <a:rect r="r" b="b" t="t" l="l"/>
              <a:pathLst>
                <a:path h="1399697" w="1100884">
                  <a:moveTo>
                    <a:pt x="40504" y="0"/>
                  </a:moveTo>
                  <a:lnTo>
                    <a:pt x="1060380" y="0"/>
                  </a:lnTo>
                  <a:cubicBezTo>
                    <a:pt x="1071122" y="0"/>
                    <a:pt x="1081424" y="4267"/>
                    <a:pt x="1089020" y="11863"/>
                  </a:cubicBezTo>
                  <a:cubicBezTo>
                    <a:pt x="1096616" y="19459"/>
                    <a:pt x="1100884" y="29762"/>
                    <a:pt x="1100884" y="40504"/>
                  </a:cubicBezTo>
                  <a:lnTo>
                    <a:pt x="1100884" y="1359193"/>
                  </a:lnTo>
                  <a:cubicBezTo>
                    <a:pt x="1100884" y="1369935"/>
                    <a:pt x="1096616" y="1380237"/>
                    <a:pt x="1089020" y="1387834"/>
                  </a:cubicBezTo>
                  <a:cubicBezTo>
                    <a:pt x="1081424" y="1395429"/>
                    <a:pt x="1071122" y="1399697"/>
                    <a:pt x="1060380" y="1399697"/>
                  </a:cubicBezTo>
                  <a:lnTo>
                    <a:pt x="40504" y="1399697"/>
                  </a:lnTo>
                  <a:cubicBezTo>
                    <a:pt x="18134" y="1399697"/>
                    <a:pt x="0" y="1381563"/>
                    <a:pt x="0" y="1359193"/>
                  </a:cubicBezTo>
                  <a:lnTo>
                    <a:pt x="0" y="40504"/>
                  </a:lnTo>
                  <a:cubicBezTo>
                    <a:pt x="0" y="29762"/>
                    <a:pt x="4267" y="19459"/>
                    <a:pt x="11863" y="11863"/>
                  </a:cubicBezTo>
                  <a:cubicBezTo>
                    <a:pt x="19459" y="4267"/>
                    <a:pt x="29762" y="0"/>
                    <a:pt x="40504" y="0"/>
                  </a:cubicBezTo>
                  <a:close/>
                </a:path>
              </a:pathLst>
            </a:custGeom>
            <a:blipFill>
              <a:blip r:embed="rId7"/>
              <a:stretch>
                <a:fillRect l="0" t="-2498" r="0" b="-2498"/>
              </a:stretch>
            </a:blipFill>
          </p:spPr>
        </p:sp>
      </p:grpSp>
      <p:grpSp>
        <p:nvGrpSpPr>
          <p:cNvPr name="Group 11" id="11"/>
          <p:cNvGrpSpPr/>
          <p:nvPr/>
        </p:nvGrpSpPr>
        <p:grpSpPr>
          <a:xfrm rot="0">
            <a:off x="13185094" y="3990108"/>
            <a:ext cx="2867087" cy="4813771"/>
            <a:chOff x="0" y="0"/>
            <a:chExt cx="3822783" cy="6418361"/>
          </a:xfrm>
        </p:grpSpPr>
        <p:grpSp>
          <p:nvGrpSpPr>
            <p:cNvPr name="Group 12" id="12"/>
            <p:cNvGrpSpPr/>
            <p:nvPr/>
          </p:nvGrpSpPr>
          <p:grpSpPr>
            <a:xfrm rot="0">
              <a:off x="0" y="0"/>
              <a:ext cx="3822783" cy="4860402"/>
              <a:chOff x="0" y="0"/>
              <a:chExt cx="1100884" cy="1399697"/>
            </a:xfrm>
          </p:grpSpPr>
          <p:sp>
            <p:nvSpPr>
              <p:cNvPr name="Freeform 13" id="13"/>
              <p:cNvSpPr/>
              <p:nvPr/>
            </p:nvSpPr>
            <p:spPr>
              <a:xfrm flipH="false" flipV="false" rot="0">
                <a:off x="0" y="0"/>
                <a:ext cx="1100884" cy="1399697"/>
              </a:xfrm>
              <a:custGeom>
                <a:avLst/>
                <a:gdLst/>
                <a:ahLst/>
                <a:cxnLst/>
                <a:rect r="r" b="b" t="t" l="l"/>
                <a:pathLst>
                  <a:path h="1399697" w="1100884">
                    <a:moveTo>
                      <a:pt x="40504" y="0"/>
                    </a:moveTo>
                    <a:lnTo>
                      <a:pt x="1060380" y="0"/>
                    </a:lnTo>
                    <a:cubicBezTo>
                      <a:pt x="1071122" y="0"/>
                      <a:pt x="1081424" y="4267"/>
                      <a:pt x="1089020" y="11863"/>
                    </a:cubicBezTo>
                    <a:cubicBezTo>
                      <a:pt x="1096616" y="19459"/>
                      <a:pt x="1100884" y="29762"/>
                      <a:pt x="1100884" y="40504"/>
                    </a:cubicBezTo>
                    <a:lnTo>
                      <a:pt x="1100884" y="1359193"/>
                    </a:lnTo>
                    <a:cubicBezTo>
                      <a:pt x="1100884" y="1369935"/>
                      <a:pt x="1096616" y="1380237"/>
                      <a:pt x="1089020" y="1387834"/>
                    </a:cubicBezTo>
                    <a:cubicBezTo>
                      <a:pt x="1081424" y="1395429"/>
                      <a:pt x="1071122" y="1399697"/>
                      <a:pt x="1060380" y="1399697"/>
                    </a:cubicBezTo>
                    <a:lnTo>
                      <a:pt x="40504" y="1399697"/>
                    </a:lnTo>
                    <a:cubicBezTo>
                      <a:pt x="18134" y="1399697"/>
                      <a:pt x="0" y="1381563"/>
                      <a:pt x="0" y="1359193"/>
                    </a:cubicBezTo>
                    <a:lnTo>
                      <a:pt x="0" y="40504"/>
                    </a:lnTo>
                    <a:cubicBezTo>
                      <a:pt x="0" y="29762"/>
                      <a:pt x="4267" y="19459"/>
                      <a:pt x="11863" y="11863"/>
                    </a:cubicBezTo>
                    <a:cubicBezTo>
                      <a:pt x="19459" y="4267"/>
                      <a:pt x="29762" y="0"/>
                      <a:pt x="40504" y="0"/>
                    </a:cubicBezTo>
                    <a:close/>
                  </a:path>
                </a:pathLst>
              </a:custGeom>
              <a:blipFill>
                <a:blip r:embed="rId8"/>
                <a:stretch>
                  <a:fillRect l="-857" t="0" r="-857" b="0"/>
                </a:stretch>
              </a:blipFill>
            </p:spPr>
          </p:sp>
        </p:grpSp>
        <p:sp>
          <p:nvSpPr>
            <p:cNvPr name="TextBox 14" id="14"/>
            <p:cNvSpPr txBox="true"/>
            <p:nvPr/>
          </p:nvSpPr>
          <p:spPr>
            <a:xfrm rot="0">
              <a:off x="0" y="5372305"/>
              <a:ext cx="2982884" cy="1046056"/>
            </a:xfrm>
            <a:prstGeom prst="rect">
              <a:avLst/>
            </a:prstGeom>
          </p:spPr>
          <p:txBody>
            <a:bodyPr anchor="t" rtlCol="false" tIns="0" lIns="0" bIns="0" rIns="0">
              <a:spAutoFit/>
            </a:bodyPr>
            <a:lstStyle/>
            <a:p>
              <a:pPr algn="l">
                <a:lnSpc>
                  <a:spcPts val="3220"/>
                </a:lnSpc>
                <a:spcBef>
                  <a:spcPct val="0"/>
                </a:spcBef>
              </a:pPr>
              <a:r>
                <a:rPr lang="en-US" b="true" sz="2300">
                  <a:solidFill>
                    <a:srgbClr val="FBF9F1"/>
                  </a:solidFill>
                  <a:latin typeface="Lato Bold"/>
                  <a:ea typeface="Lato Bold"/>
                  <a:cs typeface="Lato Bold"/>
                  <a:sym typeface="Lato Bold"/>
                </a:rPr>
                <a:t>RAMIM TARAFDAR</a:t>
              </a:r>
            </a:p>
          </p:txBody>
        </p:sp>
      </p:grpSp>
      <p:sp>
        <p:nvSpPr>
          <p:cNvPr name="TextBox 15" id="15"/>
          <p:cNvSpPr txBox="true"/>
          <p:nvPr/>
        </p:nvSpPr>
        <p:spPr>
          <a:xfrm rot="0">
            <a:off x="1028700" y="8005049"/>
            <a:ext cx="2237163" cy="798830"/>
          </a:xfrm>
          <a:prstGeom prst="rect">
            <a:avLst/>
          </a:prstGeom>
        </p:spPr>
        <p:txBody>
          <a:bodyPr anchor="t" rtlCol="false" tIns="0" lIns="0" bIns="0" rIns="0">
            <a:spAutoFit/>
          </a:bodyPr>
          <a:lstStyle/>
          <a:p>
            <a:pPr algn="l">
              <a:lnSpc>
                <a:spcPts val="3220"/>
              </a:lnSpc>
            </a:pPr>
            <a:r>
              <a:rPr lang="en-US" sz="2300" b="true">
                <a:solidFill>
                  <a:srgbClr val="FBF9F1"/>
                </a:solidFill>
                <a:latin typeface="Lato Bold"/>
                <a:ea typeface="Lato Bold"/>
                <a:cs typeface="Lato Bold"/>
                <a:sym typeface="Lato Bold"/>
              </a:rPr>
              <a:t>SIBORA </a:t>
            </a:r>
          </a:p>
          <a:p>
            <a:pPr algn="l">
              <a:lnSpc>
                <a:spcPts val="3220"/>
              </a:lnSpc>
              <a:spcBef>
                <a:spcPct val="0"/>
              </a:spcBef>
            </a:pPr>
            <a:r>
              <a:rPr lang="en-US" b="true" sz="2300">
                <a:solidFill>
                  <a:srgbClr val="FBF9F1"/>
                </a:solidFill>
                <a:latin typeface="Lato Bold"/>
                <a:ea typeface="Lato Bold"/>
                <a:cs typeface="Lato Bold"/>
                <a:sym typeface="Lato Bold"/>
              </a:rPr>
              <a:t>BOBA</a:t>
            </a:r>
          </a:p>
        </p:txBody>
      </p:sp>
      <p:sp>
        <p:nvSpPr>
          <p:cNvPr name="TextBox 16" id="16"/>
          <p:cNvSpPr txBox="true"/>
          <p:nvPr/>
        </p:nvSpPr>
        <p:spPr>
          <a:xfrm rot="0">
            <a:off x="1028700" y="1019175"/>
            <a:ext cx="4474326"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MEET THE TEAM</a:t>
            </a:r>
          </a:p>
        </p:txBody>
      </p:sp>
      <p:sp>
        <p:nvSpPr>
          <p:cNvPr name="TextBox 17" id="17"/>
          <p:cNvSpPr txBox="true"/>
          <p:nvPr/>
        </p:nvSpPr>
        <p:spPr>
          <a:xfrm rot="0">
            <a:off x="4069482" y="8005049"/>
            <a:ext cx="1892632" cy="798830"/>
          </a:xfrm>
          <a:prstGeom prst="rect">
            <a:avLst/>
          </a:prstGeom>
        </p:spPr>
        <p:txBody>
          <a:bodyPr anchor="t" rtlCol="false" tIns="0" lIns="0" bIns="0" rIns="0">
            <a:spAutoFit/>
          </a:bodyPr>
          <a:lstStyle/>
          <a:p>
            <a:pPr algn="l">
              <a:lnSpc>
                <a:spcPts val="3220"/>
              </a:lnSpc>
              <a:spcBef>
                <a:spcPct val="0"/>
              </a:spcBef>
            </a:pPr>
            <a:r>
              <a:rPr lang="en-US" b="true" sz="2300">
                <a:solidFill>
                  <a:srgbClr val="FBF9F1"/>
                </a:solidFill>
                <a:latin typeface="Lato Bold"/>
                <a:ea typeface="Lato Bold"/>
                <a:cs typeface="Lato Bold"/>
                <a:sym typeface="Lato Bold"/>
              </a:rPr>
              <a:t>SELMA DOGANATA</a:t>
            </a:r>
          </a:p>
        </p:txBody>
      </p:sp>
      <p:sp>
        <p:nvSpPr>
          <p:cNvPr name="TextBox 18" id="18"/>
          <p:cNvSpPr txBox="true"/>
          <p:nvPr/>
        </p:nvSpPr>
        <p:spPr>
          <a:xfrm rot="0">
            <a:off x="7108020" y="8005049"/>
            <a:ext cx="2237163" cy="798830"/>
          </a:xfrm>
          <a:prstGeom prst="rect">
            <a:avLst/>
          </a:prstGeom>
        </p:spPr>
        <p:txBody>
          <a:bodyPr anchor="t" rtlCol="false" tIns="0" lIns="0" bIns="0" rIns="0">
            <a:spAutoFit/>
          </a:bodyPr>
          <a:lstStyle/>
          <a:p>
            <a:pPr algn="l">
              <a:lnSpc>
                <a:spcPts val="3220"/>
              </a:lnSpc>
              <a:spcBef>
                <a:spcPct val="0"/>
              </a:spcBef>
            </a:pPr>
            <a:r>
              <a:rPr lang="en-US" b="true" sz="2300">
                <a:solidFill>
                  <a:srgbClr val="FBF9F1"/>
                </a:solidFill>
                <a:latin typeface="Lato Bold"/>
                <a:ea typeface="Lato Bold"/>
                <a:cs typeface="Lato Bold"/>
                <a:sym typeface="Lato Bold"/>
              </a:rPr>
              <a:t>KALELO DUKURAY</a:t>
            </a:r>
          </a:p>
        </p:txBody>
      </p:sp>
      <p:sp>
        <p:nvSpPr>
          <p:cNvPr name="TextBox 19" id="19"/>
          <p:cNvSpPr txBox="true"/>
          <p:nvPr/>
        </p:nvSpPr>
        <p:spPr>
          <a:xfrm rot="0">
            <a:off x="10146557" y="8005049"/>
            <a:ext cx="2237163" cy="798830"/>
          </a:xfrm>
          <a:prstGeom prst="rect">
            <a:avLst/>
          </a:prstGeom>
        </p:spPr>
        <p:txBody>
          <a:bodyPr anchor="t" rtlCol="false" tIns="0" lIns="0" bIns="0" rIns="0">
            <a:spAutoFit/>
          </a:bodyPr>
          <a:lstStyle/>
          <a:p>
            <a:pPr algn="l">
              <a:lnSpc>
                <a:spcPts val="3220"/>
              </a:lnSpc>
              <a:spcBef>
                <a:spcPct val="0"/>
              </a:spcBef>
            </a:pPr>
            <a:r>
              <a:rPr lang="en-US" b="true" sz="2300">
                <a:solidFill>
                  <a:srgbClr val="FBF9F1"/>
                </a:solidFill>
                <a:latin typeface="Lato Bold"/>
                <a:ea typeface="Lato Bold"/>
                <a:cs typeface="Lato Bold"/>
                <a:sym typeface="Lato Bold"/>
              </a:rPr>
              <a:t>RAFID RAHMAN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true" rot="-1542318">
            <a:off x="12892549" y="-1101012"/>
            <a:ext cx="7674102" cy="8229600"/>
          </a:xfrm>
          <a:custGeom>
            <a:avLst/>
            <a:gdLst/>
            <a:ahLst/>
            <a:cxnLst/>
            <a:rect r="r" b="b" t="t" l="l"/>
            <a:pathLst>
              <a:path h="8229600" w="7674102">
                <a:moveTo>
                  <a:pt x="0" y="8229600"/>
                </a:moveTo>
                <a:lnTo>
                  <a:pt x="7674102" y="8229600"/>
                </a:lnTo>
                <a:lnTo>
                  <a:pt x="7674102" y="0"/>
                </a:lnTo>
                <a:lnTo>
                  <a:pt x="0" y="0"/>
                </a:lnTo>
                <a:lnTo>
                  <a:pt x="0" y="8229600"/>
                </a:lnTo>
                <a:close/>
              </a:path>
            </a:pathLst>
          </a:custGeom>
          <a:blipFill>
            <a:blip r:embed="rId2"/>
            <a:stretch>
              <a:fillRect l="0" t="0" r="0" b="0"/>
            </a:stretch>
          </a:blipFill>
        </p:spPr>
      </p:sp>
      <p:sp>
        <p:nvSpPr>
          <p:cNvPr name="Freeform 3" id="3"/>
          <p:cNvSpPr/>
          <p:nvPr/>
        </p:nvSpPr>
        <p:spPr>
          <a:xfrm flipH="false" flipV="false" rot="0">
            <a:off x="-4595854" y="7031764"/>
            <a:ext cx="9197285" cy="3384081"/>
          </a:xfrm>
          <a:custGeom>
            <a:avLst/>
            <a:gdLst/>
            <a:ahLst/>
            <a:cxnLst/>
            <a:rect r="r" b="b" t="t" l="l"/>
            <a:pathLst>
              <a:path h="3384081" w="9197285">
                <a:moveTo>
                  <a:pt x="0" y="0"/>
                </a:moveTo>
                <a:lnTo>
                  <a:pt x="9197285" y="0"/>
                </a:lnTo>
                <a:lnTo>
                  <a:pt x="9197285" y="3384081"/>
                </a:lnTo>
                <a:lnTo>
                  <a:pt x="0" y="3384081"/>
                </a:lnTo>
                <a:lnTo>
                  <a:pt x="0" y="0"/>
                </a:lnTo>
                <a:close/>
              </a:path>
            </a:pathLst>
          </a:custGeom>
          <a:blipFill>
            <a:blip r:embed="rId3"/>
            <a:stretch>
              <a:fillRect l="-18302" t="-30008" r="0" b="-259128"/>
            </a:stretch>
          </a:blipFill>
        </p:spPr>
      </p:sp>
      <p:sp>
        <p:nvSpPr>
          <p:cNvPr name="Freeform 4" id="4"/>
          <p:cNvSpPr/>
          <p:nvPr/>
        </p:nvSpPr>
        <p:spPr>
          <a:xfrm flipH="false" flipV="false" rot="0">
            <a:off x="14977667" y="1839074"/>
            <a:ext cx="896420" cy="896420"/>
          </a:xfrm>
          <a:custGeom>
            <a:avLst/>
            <a:gdLst/>
            <a:ahLst/>
            <a:cxnLst/>
            <a:rect r="r" b="b" t="t" l="l"/>
            <a:pathLst>
              <a:path h="896420" w="896420">
                <a:moveTo>
                  <a:pt x="0" y="0"/>
                </a:moveTo>
                <a:lnTo>
                  <a:pt x="896421" y="0"/>
                </a:lnTo>
                <a:lnTo>
                  <a:pt x="896421" y="896420"/>
                </a:lnTo>
                <a:lnTo>
                  <a:pt x="0" y="8964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644669" y="264809"/>
            <a:ext cx="7273915" cy="2022475"/>
          </a:xfrm>
          <a:prstGeom prst="rect">
            <a:avLst/>
          </a:prstGeom>
        </p:spPr>
        <p:txBody>
          <a:bodyPr anchor="t" rtlCol="false" tIns="0" lIns="0" bIns="0" rIns="0">
            <a:spAutoFit/>
          </a:bodyPr>
          <a:lstStyle/>
          <a:p>
            <a:pPr algn="l">
              <a:lnSpc>
                <a:spcPts val="7699"/>
              </a:lnSpc>
            </a:pPr>
            <a:r>
              <a:rPr lang="en-US" sz="6999" b="true">
                <a:solidFill>
                  <a:srgbClr val="FBF9F1"/>
                </a:solidFill>
                <a:latin typeface="Poppins Bold"/>
                <a:ea typeface="Poppins Bold"/>
                <a:cs typeface="Poppins Bold"/>
                <a:sym typeface="Poppins Bold"/>
              </a:rPr>
              <a:t>TODAY'S AGENDA</a:t>
            </a:r>
          </a:p>
        </p:txBody>
      </p:sp>
      <p:sp>
        <p:nvSpPr>
          <p:cNvPr name="TextBox 6" id="6"/>
          <p:cNvSpPr txBox="true"/>
          <p:nvPr/>
        </p:nvSpPr>
        <p:spPr>
          <a:xfrm rot="0">
            <a:off x="5379324" y="2390963"/>
            <a:ext cx="8707515" cy="762001"/>
          </a:xfrm>
          <a:prstGeom prst="rect">
            <a:avLst/>
          </a:prstGeom>
        </p:spPr>
        <p:txBody>
          <a:bodyPr anchor="t" rtlCol="false" tIns="0" lIns="0" bIns="0" rIns="0">
            <a:spAutoFit/>
          </a:bodyPr>
          <a:lstStyle/>
          <a:p>
            <a:pPr algn="l">
              <a:lnSpc>
                <a:spcPts val="6299"/>
              </a:lnSpc>
              <a:spcBef>
                <a:spcPct val="0"/>
              </a:spcBef>
            </a:pPr>
            <a:r>
              <a:rPr lang="en-US" sz="4499">
                <a:solidFill>
                  <a:srgbClr val="E5E1DA"/>
                </a:solidFill>
                <a:latin typeface="Lato"/>
                <a:ea typeface="Lato"/>
                <a:cs typeface="Lato"/>
                <a:sym typeface="Lato"/>
              </a:rPr>
              <a:t>Introduction</a:t>
            </a:r>
          </a:p>
        </p:txBody>
      </p:sp>
      <p:sp>
        <p:nvSpPr>
          <p:cNvPr name="TextBox 7" id="7"/>
          <p:cNvSpPr txBox="true"/>
          <p:nvPr/>
        </p:nvSpPr>
        <p:spPr>
          <a:xfrm rot="0">
            <a:off x="4181618" y="2390963"/>
            <a:ext cx="711366" cy="762001"/>
          </a:xfrm>
          <a:prstGeom prst="rect">
            <a:avLst/>
          </a:prstGeom>
        </p:spPr>
        <p:txBody>
          <a:bodyPr anchor="t" rtlCol="false" tIns="0" lIns="0" bIns="0" rIns="0">
            <a:spAutoFit/>
          </a:bodyPr>
          <a:lstStyle/>
          <a:p>
            <a:pPr algn="r">
              <a:lnSpc>
                <a:spcPts val="6299"/>
              </a:lnSpc>
              <a:spcBef>
                <a:spcPct val="0"/>
              </a:spcBef>
            </a:pPr>
            <a:r>
              <a:rPr lang="en-US" b="true" sz="4499">
                <a:solidFill>
                  <a:srgbClr val="FFD944"/>
                </a:solidFill>
                <a:latin typeface="Lato Bold"/>
                <a:ea typeface="Lato Bold"/>
                <a:cs typeface="Lato Bold"/>
                <a:sym typeface="Lato Bold"/>
              </a:rPr>
              <a:t>1</a:t>
            </a:r>
          </a:p>
        </p:txBody>
      </p:sp>
      <p:sp>
        <p:nvSpPr>
          <p:cNvPr name="TextBox 8" id="8"/>
          <p:cNvSpPr txBox="true"/>
          <p:nvPr/>
        </p:nvSpPr>
        <p:spPr>
          <a:xfrm rot="0">
            <a:off x="5379324" y="3529738"/>
            <a:ext cx="8707515" cy="762001"/>
          </a:xfrm>
          <a:prstGeom prst="rect">
            <a:avLst/>
          </a:prstGeom>
        </p:spPr>
        <p:txBody>
          <a:bodyPr anchor="t" rtlCol="false" tIns="0" lIns="0" bIns="0" rIns="0">
            <a:spAutoFit/>
          </a:bodyPr>
          <a:lstStyle/>
          <a:p>
            <a:pPr algn="l">
              <a:lnSpc>
                <a:spcPts val="6299"/>
              </a:lnSpc>
              <a:spcBef>
                <a:spcPct val="0"/>
              </a:spcBef>
            </a:pPr>
            <a:r>
              <a:rPr lang="en-US" sz="4499">
                <a:solidFill>
                  <a:srgbClr val="E5E1DA"/>
                </a:solidFill>
                <a:latin typeface="Lato"/>
                <a:ea typeface="Lato"/>
                <a:cs typeface="Lato"/>
                <a:sym typeface="Lato"/>
              </a:rPr>
              <a:t>Methodology</a:t>
            </a:r>
          </a:p>
        </p:txBody>
      </p:sp>
      <p:sp>
        <p:nvSpPr>
          <p:cNvPr name="TextBox 9" id="9"/>
          <p:cNvSpPr txBox="true"/>
          <p:nvPr/>
        </p:nvSpPr>
        <p:spPr>
          <a:xfrm rot="0">
            <a:off x="4181618" y="3529738"/>
            <a:ext cx="711366" cy="762001"/>
          </a:xfrm>
          <a:prstGeom prst="rect">
            <a:avLst/>
          </a:prstGeom>
        </p:spPr>
        <p:txBody>
          <a:bodyPr anchor="t" rtlCol="false" tIns="0" lIns="0" bIns="0" rIns="0">
            <a:spAutoFit/>
          </a:bodyPr>
          <a:lstStyle/>
          <a:p>
            <a:pPr algn="r">
              <a:lnSpc>
                <a:spcPts val="6299"/>
              </a:lnSpc>
              <a:spcBef>
                <a:spcPct val="0"/>
              </a:spcBef>
            </a:pPr>
            <a:r>
              <a:rPr lang="en-US" b="true" sz="4499">
                <a:solidFill>
                  <a:srgbClr val="FFD944"/>
                </a:solidFill>
                <a:latin typeface="Lato Bold"/>
                <a:ea typeface="Lato Bold"/>
                <a:cs typeface="Lato Bold"/>
                <a:sym typeface="Lato Bold"/>
              </a:rPr>
              <a:t>2</a:t>
            </a:r>
          </a:p>
        </p:txBody>
      </p:sp>
      <p:sp>
        <p:nvSpPr>
          <p:cNvPr name="TextBox 10" id="10"/>
          <p:cNvSpPr txBox="true"/>
          <p:nvPr/>
        </p:nvSpPr>
        <p:spPr>
          <a:xfrm rot="0">
            <a:off x="5379324" y="4666388"/>
            <a:ext cx="8707515" cy="762001"/>
          </a:xfrm>
          <a:prstGeom prst="rect">
            <a:avLst/>
          </a:prstGeom>
        </p:spPr>
        <p:txBody>
          <a:bodyPr anchor="t" rtlCol="false" tIns="0" lIns="0" bIns="0" rIns="0">
            <a:spAutoFit/>
          </a:bodyPr>
          <a:lstStyle/>
          <a:p>
            <a:pPr algn="l">
              <a:lnSpc>
                <a:spcPts val="6299"/>
              </a:lnSpc>
              <a:spcBef>
                <a:spcPct val="0"/>
              </a:spcBef>
            </a:pPr>
            <a:r>
              <a:rPr lang="en-US" sz="4499">
                <a:solidFill>
                  <a:srgbClr val="E5E1DA"/>
                </a:solidFill>
                <a:latin typeface="Lato"/>
                <a:ea typeface="Lato"/>
                <a:cs typeface="Lato"/>
                <a:sym typeface="Lato"/>
              </a:rPr>
              <a:t>Data Collection + Processing</a:t>
            </a:r>
          </a:p>
        </p:txBody>
      </p:sp>
      <p:sp>
        <p:nvSpPr>
          <p:cNvPr name="TextBox 11" id="11"/>
          <p:cNvSpPr txBox="true"/>
          <p:nvPr/>
        </p:nvSpPr>
        <p:spPr>
          <a:xfrm rot="0">
            <a:off x="4181618" y="4666388"/>
            <a:ext cx="711366" cy="762001"/>
          </a:xfrm>
          <a:prstGeom prst="rect">
            <a:avLst/>
          </a:prstGeom>
        </p:spPr>
        <p:txBody>
          <a:bodyPr anchor="t" rtlCol="false" tIns="0" lIns="0" bIns="0" rIns="0">
            <a:spAutoFit/>
          </a:bodyPr>
          <a:lstStyle/>
          <a:p>
            <a:pPr algn="r">
              <a:lnSpc>
                <a:spcPts val="6299"/>
              </a:lnSpc>
              <a:spcBef>
                <a:spcPct val="0"/>
              </a:spcBef>
            </a:pPr>
            <a:r>
              <a:rPr lang="en-US" b="true" sz="4499">
                <a:solidFill>
                  <a:srgbClr val="FFD944"/>
                </a:solidFill>
                <a:latin typeface="Lato Bold"/>
                <a:ea typeface="Lato Bold"/>
                <a:cs typeface="Lato Bold"/>
                <a:sym typeface="Lato Bold"/>
              </a:rPr>
              <a:t>3</a:t>
            </a:r>
          </a:p>
        </p:txBody>
      </p:sp>
      <p:sp>
        <p:nvSpPr>
          <p:cNvPr name="TextBox 12" id="12"/>
          <p:cNvSpPr txBox="true"/>
          <p:nvPr/>
        </p:nvSpPr>
        <p:spPr>
          <a:xfrm rot="0">
            <a:off x="5379324" y="6939688"/>
            <a:ext cx="8707515" cy="762001"/>
          </a:xfrm>
          <a:prstGeom prst="rect">
            <a:avLst/>
          </a:prstGeom>
        </p:spPr>
        <p:txBody>
          <a:bodyPr anchor="t" rtlCol="false" tIns="0" lIns="0" bIns="0" rIns="0">
            <a:spAutoFit/>
          </a:bodyPr>
          <a:lstStyle/>
          <a:p>
            <a:pPr algn="l">
              <a:lnSpc>
                <a:spcPts val="6299"/>
              </a:lnSpc>
              <a:spcBef>
                <a:spcPct val="0"/>
              </a:spcBef>
            </a:pPr>
            <a:r>
              <a:rPr lang="en-US" sz="4499">
                <a:solidFill>
                  <a:srgbClr val="E5E1DA"/>
                </a:solidFill>
                <a:latin typeface="Lato"/>
                <a:ea typeface="Lato"/>
                <a:cs typeface="Lato"/>
                <a:sym typeface="Lato"/>
              </a:rPr>
              <a:t>Business Intelligence + Insights</a:t>
            </a:r>
          </a:p>
        </p:txBody>
      </p:sp>
      <p:sp>
        <p:nvSpPr>
          <p:cNvPr name="TextBox 13" id="13"/>
          <p:cNvSpPr txBox="true"/>
          <p:nvPr/>
        </p:nvSpPr>
        <p:spPr>
          <a:xfrm rot="0">
            <a:off x="4181618" y="5803038"/>
            <a:ext cx="711366" cy="762001"/>
          </a:xfrm>
          <a:prstGeom prst="rect">
            <a:avLst/>
          </a:prstGeom>
        </p:spPr>
        <p:txBody>
          <a:bodyPr anchor="t" rtlCol="false" tIns="0" lIns="0" bIns="0" rIns="0">
            <a:spAutoFit/>
          </a:bodyPr>
          <a:lstStyle/>
          <a:p>
            <a:pPr algn="r">
              <a:lnSpc>
                <a:spcPts val="6299"/>
              </a:lnSpc>
              <a:spcBef>
                <a:spcPct val="0"/>
              </a:spcBef>
            </a:pPr>
            <a:r>
              <a:rPr lang="en-US" b="true" sz="4499">
                <a:solidFill>
                  <a:srgbClr val="FFD944"/>
                </a:solidFill>
                <a:latin typeface="Lato Bold"/>
                <a:ea typeface="Lato Bold"/>
                <a:cs typeface="Lato Bold"/>
                <a:sym typeface="Lato Bold"/>
              </a:rPr>
              <a:t>4</a:t>
            </a:r>
          </a:p>
        </p:txBody>
      </p:sp>
      <p:sp>
        <p:nvSpPr>
          <p:cNvPr name="TextBox 14" id="14"/>
          <p:cNvSpPr txBox="true"/>
          <p:nvPr/>
        </p:nvSpPr>
        <p:spPr>
          <a:xfrm rot="0">
            <a:off x="5379324" y="8975960"/>
            <a:ext cx="8707515" cy="762001"/>
          </a:xfrm>
          <a:prstGeom prst="rect">
            <a:avLst/>
          </a:prstGeom>
        </p:spPr>
        <p:txBody>
          <a:bodyPr anchor="t" rtlCol="false" tIns="0" lIns="0" bIns="0" rIns="0">
            <a:spAutoFit/>
          </a:bodyPr>
          <a:lstStyle/>
          <a:p>
            <a:pPr algn="l">
              <a:lnSpc>
                <a:spcPts val="6299"/>
              </a:lnSpc>
              <a:spcBef>
                <a:spcPct val="0"/>
              </a:spcBef>
            </a:pPr>
            <a:r>
              <a:rPr lang="en-US" sz="4499">
                <a:solidFill>
                  <a:srgbClr val="E5E1DA"/>
                </a:solidFill>
                <a:latin typeface="Lato"/>
                <a:ea typeface="Lato"/>
                <a:cs typeface="Lato"/>
                <a:sym typeface="Lato"/>
              </a:rPr>
              <a:t>Conclusion</a:t>
            </a:r>
          </a:p>
        </p:txBody>
      </p:sp>
      <p:sp>
        <p:nvSpPr>
          <p:cNvPr name="TextBox 15" id="15"/>
          <p:cNvSpPr txBox="true"/>
          <p:nvPr/>
        </p:nvSpPr>
        <p:spPr>
          <a:xfrm rot="0">
            <a:off x="4181618" y="6939688"/>
            <a:ext cx="711366" cy="762001"/>
          </a:xfrm>
          <a:prstGeom prst="rect">
            <a:avLst/>
          </a:prstGeom>
        </p:spPr>
        <p:txBody>
          <a:bodyPr anchor="t" rtlCol="false" tIns="0" lIns="0" bIns="0" rIns="0">
            <a:spAutoFit/>
          </a:bodyPr>
          <a:lstStyle/>
          <a:p>
            <a:pPr algn="r">
              <a:lnSpc>
                <a:spcPts val="6299"/>
              </a:lnSpc>
              <a:spcBef>
                <a:spcPct val="0"/>
              </a:spcBef>
            </a:pPr>
            <a:r>
              <a:rPr lang="en-US" b="true" sz="4499">
                <a:solidFill>
                  <a:srgbClr val="FFD944"/>
                </a:solidFill>
                <a:latin typeface="Lato Bold"/>
                <a:ea typeface="Lato Bold"/>
                <a:cs typeface="Lato Bold"/>
                <a:sym typeface="Lato Bold"/>
              </a:rPr>
              <a:t>5</a:t>
            </a:r>
          </a:p>
        </p:txBody>
      </p:sp>
      <p:sp>
        <p:nvSpPr>
          <p:cNvPr name="TextBox 16" id="16"/>
          <p:cNvSpPr txBox="true"/>
          <p:nvPr/>
        </p:nvSpPr>
        <p:spPr>
          <a:xfrm rot="0">
            <a:off x="4181618" y="7957824"/>
            <a:ext cx="711366" cy="762001"/>
          </a:xfrm>
          <a:prstGeom prst="rect">
            <a:avLst/>
          </a:prstGeom>
        </p:spPr>
        <p:txBody>
          <a:bodyPr anchor="t" rtlCol="false" tIns="0" lIns="0" bIns="0" rIns="0">
            <a:spAutoFit/>
          </a:bodyPr>
          <a:lstStyle/>
          <a:p>
            <a:pPr algn="r">
              <a:lnSpc>
                <a:spcPts val="6299"/>
              </a:lnSpc>
              <a:spcBef>
                <a:spcPct val="0"/>
              </a:spcBef>
            </a:pPr>
            <a:r>
              <a:rPr lang="en-US" b="true" sz="4499">
                <a:solidFill>
                  <a:srgbClr val="FFD944"/>
                </a:solidFill>
                <a:latin typeface="Lato Bold"/>
                <a:ea typeface="Lato Bold"/>
                <a:cs typeface="Lato Bold"/>
                <a:sym typeface="Lato Bold"/>
              </a:rPr>
              <a:t>6</a:t>
            </a:r>
          </a:p>
        </p:txBody>
      </p:sp>
      <p:sp>
        <p:nvSpPr>
          <p:cNvPr name="TextBox 17" id="17"/>
          <p:cNvSpPr txBox="true"/>
          <p:nvPr/>
        </p:nvSpPr>
        <p:spPr>
          <a:xfrm rot="0">
            <a:off x="4245748" y="8975960"/>
            <a:ext cx="711366" cy="762001"/>
          </a:xfrm>
          <a:prstGeom prst="rect">
            <a:avLst/>
          </a:prstGeom>
        </p:spPr>
        <p:txBody>
          <a:bodyPr anchor="t" rtlCol="false" tIns="0" lIns="0" bIns="0" rIns="0">
            <a:spAutoFit/>
          </a:bodyPr>
          <a:lstStyle/>
          <a:p>
            <a:pPr algn="r">
              <a:lnSpc>
                <a:spcPts val="6299"/>
              </a:lnSpc>
              <a:spcBef>
                <a:spcPct val="0"/>
              </a:spcBef>
            </a:pPr>
            <a:r>
              <a:rPr lang="en-US" b="true" sz="4499">
                <a:solidFill>
                  <a:srgbClr val="FFD944"/>
                </a:solidFill>
                <a:latin typeface="Lato Bold"/>
                <a:ea typeface="Lato Bold"/>
                <a:cs typeface="Lato Bold"/>
                <a:sym typeface="Lato Bold"/>
              </a:rPr>
              <a:t>7</a:t>
            </a:r>
          </a:p>
        </p:txBody>
      </p:sp>
      <p:sp>
        <p:nvSpPr>
          <p:cNvPr name="TextBox 18" id="18"/>
          <p:cNvSpPr txBox="true"/>
          <p:nvPr/>
        </p:nvSpPr>
        <p:spPr>
          <a:xfrm rot="0">
            <a:off x="5379324" y="5809389"/>
            <a:ext cx="8707515" cy="762001"/>
          </a:xfrm>
          <a:prstGeom prst="rect">
            <a:avLst/>
          </a:prstGeom>
        </p:spPr>
        <p:txBody>
          <a:bodyPr anchor="t" rtlCol="false" tIns="0" lIns="0" bIns="0" rIns="0">
            <a:spAutoFit/>
          </a:bodyPr>
          <a:lstStyle/>
          <a:p>
            <a:pPr algn="l">
              <a:lnSpc>
                <a:spcPts val="6299"/>
              </a:lnSpc>
              <a:spcBef>
                <a:spcPct val="0"/>
              </a:spcBef>
            </a:pPr>
            <a:r>
              <a:rPr lang="en-US" sz="4499">
                <a:solidFill>
                  <a:srgbClr val="E5E1DA"/>
                </a:solidFill>
                <a:latin typeface="Lato"/>
                <a:ea typeface="Lato"/>
                <a:cs typeface="Lato"/>
                <a:sym typeface="Lato"/>
              </a:rPr>
              <a:t>Data Model</a:t>
            </a:r>
          </a:p>
        </p:txBody>
      </p:sp>
      <p:sp>
        <p:nvSpPr>
          <p:cNvPr name="TextBox 19" id="19"/>
          <p:cNvSpPr txBox="true"/>
          <p:nvPr/>
        </p:nvSpPr>
        <p:spPr>
          <a:xfrm rot="0">
            <a:off x="5379324" y="7961803"/>
            <a:ext cx="8707515" cy="762001"/>
          </a:xfrm>
          <a:prstGeom prst="rect">
            <a:avLst/>
          </a:prstGeom>
        </p:spPr>
        <p:txBody>
          <a:bodyPr anchor="t" rtlCol="false" tIns="0" lIns="0" bIns="0" rIns="0">
            <a:spAutoFit/>
          </a:bodyPr>
          <a:lstStyle/>
          <a:p>
            <a:pPr algn="l">
              <a:lnSpc>
                <a:spcPts val="6299"/>
              </a:lnSpc>
              <a:spcBef>
                <a:spcPct val="0"/>
              </a:spcBef>
            </a:pPr>
            <a:r>
              <a:rPr lang="en-US" sz="4499">
                <a:solidFill>
                  <a:srgbClr val="E5E1DA"/>
                </a:solidFill>
                <a:latin typeface="Lato"/>
                <a:ea typeface="Lato"/>
                <a:cs typeface="Lato"/>
                <a:sym typeface="Lato"/>
              </a:rPr>
              <a:t>Tech Stack + Roles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5400000">
            <a:off x="2563059" y="4699060"/>
            <a:ext cx="8479078" cy="677501"/>
            <a:chOff x="0" y="0"/>
            <a:chExt cx="2233173" cy="178437"/>
          </a:xfrm>
        </p:grpSpPr>
        <p:sp>
          <p:nvSpPr>
            <p:cNvPr name="Freeform 3" id="3"/>
            <p:cNvSpPr/>
            <p:nvPr/>
          </p:nvSpPr>
          <p:spPr>
            <a:xfrm flipH="false" flipV="false" rot="0">
              <a:off x="0" y="0"/>
              <a:ext cx="2233173" cy="178437"/>
            </a:xfrm>
            <a:custGeom>
              <a:avLst/>
              <a:gdLst/>
              <a:ahLst/>
              <a:cxnLst/>
              <a:rect r="r" b="b" t="t" l="l"/>
              <a:pathLst>
                <a:path h="178437" w="2233173">
                  <a:moveTo>
                    <a:pt x="58436" y="0"/>
                  </a:moveTo>
                  <a:lnTo>
                    <a:pt x="2174737" y="0"/>
                  </a:lnTo>
                  <a:cubicBezTo>
                    <a:pt x="2190235" y="0"/>
                    <a:pt x="2205099" y="6157"/>
                    <a:pt x="2216057" y="17115"/>
                  </a:cubicBezTo>
                  <a:cubicBezTo>
                    <a:pt x="2227016" y="28074"/>
                    <a:pt x="2233173" y="42938"/>
                    <a:pt x="2233173" y="58436"/>
                  </a:cubicBezTo>
                  <a:lnTo>
                    <a:pt x="2233173" y="120001"/>
                  </a:lnTo>
                  <a:cubicBezTo>
                    <a:pt x="2233173" y="135499"/>
                    <a:pt x="2227016" y="150362"/>
                    <a:pt x="2216057" y="161321"/>
                  </a:cubicBezTo>
                  <a:cubicBezTo>
                    <a:pt x="2205099" y="172280"/>
                    <a:pt x="2190235" y="178437"/>
                    <a:pt x="2174737" y="178437"/>
                  </a:cubicBezTo>
                  <a:lnTo>
                    <a:pt x="58436" y="178437"/>
                  </a:lnTo>
                  <a:cubicBezTo>
                    <a:pt x="26163" y="178437"/>
                    <a:pt x="0" y="152274"/>
                    <a:pt x="0" y="120001"/>
                  </a:cubicBezTo>
                  <a:lnTo>
                    <a:pt x="0" y="58436"/>
                  </a:lnTo>
                  <a:cubicBezTo>
                    <a:pt x="0" y="26163"/>
                    <a:pt x="26163" y="0"/>
                    <a:pt x="58436"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2233173" cy="216537"/>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6576060" y="936307"/>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6" id="6"/>
          <p:cNvSpPr/>
          <p:nvPr/>
        </p:nvSpPr>
        <p:spPr>
          <a:xfrm flipH="false" flipV="false" rot="0">
            <a:off x="6576060" y="4074198"/>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7" id="7"/>
          <p:cNvSpPr/>
          <p:nvPr/>
        </p:nvSpPr>
        <p:spPr>
          <a:xfrm flipH="false" flipV="false" rot="0">
            <a:off x="6590468" y="7147560"/>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8" id="8"/>
          <p:cNvSpPr/>
          <p:nvPr/>
        </p:nvSpPr>
        <p:spPr>
          <a:xfrm flipH="false" flipV="false" rot="0">
            <a:off x="1028700" y="8361880"/>
            <a:ext cx="896420" cy="896420"/>
          </a:xfrm>
          <a:custGeom>
            <a:avLst/>
            <a:gdLst/>
            <a:ahLst/>
            <a:cxnLst/>
            <a:rect r="r" b="b" t="t" l="l"/>
            <a:pathLst>
              <a:path h="896420" w="896420">
                <a:moveTo>
                  <a:pt x="0" y="0"/>
                </a:moveTo>
                <a:lnTo>
                  <a:pt x="896420" y="0"/>
                </a:lnTo>
                <a:lnTo>
                  <a:pt x="896420" y="896420"/>
                </a:lnTo>
                <a:lnTo>
                  <a:pt x="0" y="8964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10435729">
            <a:off x="-1309059" y="-4452976"/>
            <a:ext cx="7951775" cy="8527373"/>
          </a:xfrm>
          <a:custGeom>
            <a:avLst/>
            <a:gdLst/>
            <a:ahLst/>
            <a:cxnLst/>
            <a:rect r="r" b="b" t="t" l="l"/>
            <a:pathLst>
              <a:path h="8527373" w="7951775">
                <a:moveTo>
                  <a:pt x="0" y="0"/>
                </a:moveTo>
                <a:lnTo>
                  <a:pt x="7951775" y="0"/>
                </a:lnTo>
                <a:lnTo>
                  <a:pt x="7951775" y="8527373"/>
                </a:lnTo>
                <a:lnTo>
                  <a:pt x="0" y="8527373"/>
                </a:lnTo>
                <a:lnTo>
                  <a:pt x="0" y="0"/>
                </a:lnTo>
                <a:close/>
              </a:path>
            </a:pathLst>
          </a:custGeom>
          <a:blipFill>
            <a:blip r:embed="rId5"/>
            <a:stretch>
              <a:fillRect l="0" t="0" r="0" b="0"/>
            </a:stretch>
          </a:blipFill>
        </p:spPr>
      </p:sp>
      <p:sp>
        <p:nvSpPr>
          <p:cNvPr name="TextBox 10" id="10"/>
          <p:cNvSpPr txBox="true"/>
          <p:nvPr/>
        </p:nvSpPr>
        <p:spPr>
          <a:xfrm rot="0">
            <a:off x="7799070" y="849630"/>
            <a:ext cx="5199649" cy="547370"/>
          </a:xfrm>
          <a:prstGeom prst="rect">
            <a:avLst/>
          </a:prstGeom>
        </p:spPr>
        <p:txBody>
          <a:bodyPr anchor="t" rtlCol="false" tIns="0" lIns="0" bIns="0" rIns="0">
            <a:spAutoFit/>
          </a:bodyPr>
          <a:lstStyle/>
          <a:p>
            <a:pPr algn="l">
              <a:lnSpc>
                <a:spcPts val="4479"/>
              </a:lnSpc>
              <a:spcBef>
                <a:spcPct val="0"/>
              </a:spcBef>
            </a:pPr>
            <a:r>
              <a:rPr lang="en-US" b="true" sz="3199">
                <a:solidFill>
                  <a:srgbClr val="FFD944"/>
                </a:solidFill>
                <a:latin typeface="Lato Bold"/>
                <a:ea typeface="Lato Bold"/>
                <a:cs typeface="Lato Bold"/>
                <a:sym typeface="Lato Bold"/>
              </a:rPr>
              <a:t>Industry Context</a:t>
            </a:r>
          </a:p>
        </p:txBody>
      </p:sp>
      <p:sp>
        <p:nvSpPr>
          <p:cNvPr name="TextBox 11" id="11"/>
          <p:cNvSpPr txBox="true"/>
          <p:nvPr/>
        </p:nvSpPr>
        <p:spPr>
          <a:xfrm rot="0">
            <a:off x="7799070" y="1441133"/>
            <a:ext cx="7461194" cy="261302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Platforms like Amazon collect massive amounts of customer reviews, which have a direct impact on purchasing decisions and brand reputation. These reviews serve as valuable, yet underutilized, resources for understanding consumer perspectives.</a:t>
            </a:r>
          </a:p>
          <a:p>
            <a:pPr algn="l">
              <a:lnSpc>
                <a:spcPts val="3499"/>
              </a:lnSpc>
              <a:spcBef>
                <a:spcPct val="0"/>
              </a:spcBef>
            </a:pPr>
          </a:p>
        </p:txBody>
      </p:sp>
      <p:sp>
        <p:nvSpPr>
          <p:cNvPr name="TextBox 12" id="12"/>
          <p:cNvSpPr txBox="true"/>
          <p:nvPr/>
        </p:nvSpPr>
        <p:spPr>
          <a:xfrm rot="0">
            <a:off x="388620" y="6026467"/>
            <a:ext cx="5853180" cy="17621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PROBLEM STATEMENT</a:t>
            </a:r>
          </a:p>
        </p:txBody>
      </p:sp>
      <p:sp>
        <p:nvSpPr>
          <p:cNvPr name="TextBox 13" id="13"/>
          <p:cNvSpPr txBox="true"/>
          <p:nvPr/>
        </p:nvSpPr>
        <p:spPr>
          <a:xfrm rot="0">
            <a:off x="7799070" y="3987483"/>
            <a:ext cx="5199649" cy="547370"/>
          </a:xfrm>
          <a:prstGeom prst="rect">
            <a:avLst/>
          </a:prstGeom>
        </p:spPr>
        <p:txBody>
          <a:bodyPr anchor="t" rtlCol="false" tIns="0" lIns="0" bIns="0" rIns="0">
            <a:spAutoFit/>
          </a:bodyPr>
          <a:lstStyle/>
          <a:p>
            <a:pPr algn="l">
              <a:lnSpc>
                <a:spcPts val="4479"/>
              </a:lnSpc>
              <a:spcBef>
                <a:spcPct val="0"/>
              </a:spcBef>
            </a:pPr>
            <a:r>
              <a:rPr lang="en-US" b="true" sz="3199">
                <a:solidFill>
                  <a:srgbClr val="FFD944"/>
                </a:solidFill>
                <a:latin typeface="Lato Bold"/>
                <a:ea typeface="Lato Bold"/>
                <a:cs typeface="Lato Bold"/>
                <a:sym typeface="Lato Bold"/>
              </a:rPr>
              <a:t>Problem Statement</a:t>
            </a:r>
          </a:p>
        </p:txBody>
      </p:sp>
      <p:sp>
        <p:nvSpPr>
          <p:cNvPr name="TextBox 14" id="14"/>
          <p:cNvSpPr txBox="true"/>
          <p:nvPr/>
        </p:nvSpPr>
        <p:spPr>
          <a:xfrm rot="0">
            <a:off x="7799070" y="4650264"/>
            <a:ext cx="7461194" cy="21748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Despite the availability of customer feedback, brands lack efficient tools to classify and analyze this data at scale. Without clear insights, it’s challenging to spot recurring issues or strengths that impact customer satisfaction and influence buying behavior.</a:t>
            </a:r>
          </a:p>
        </p:txBody>
      </p:sp>
      <p:sp>
        <p:nvSpPr>
          <p:cNvPr name="TextBox 15" id="15"/>
          <p:cNvSpPr txBox="true"/>
          <p:nvPr/>
        </p:nvSpPr>
        <p:spPr>
          <a:xfrm rot="0">
            <a:off x="7799070" y="7080885"/>
            <a:ext cx="5199649" cy="547370"/>
          </a:xfrm>
          <a:prstGeom prst="rect">
            <a:avLst/>
          </a:prstGeom>
        </p:spPr>
        <p:txBody>
          <a:bodyPr anchor="t" rtlCol="false" tIns="0" lIns="0" bIns="0" rIns="0">
            <a:spAutoFit/>
          </a:bodyPr>
          <a:lstStyle/>
          <a:p>
            <a:pPr algn="l">
              <a:lnSpc>
                <a:spcPts val="4479"/>
              </a:lnSpc>
              <a:spcBef>
                <a:spcPct val="0"/>
              </a:spcBef>
            </a:pPr>
            <a:r>
              <a:rPr lang="en-US" b="true" sz="3199">
                <a:solidFill>
                  <a:srgbClr val="FFD944"/>
                </a:solidFill>
                <a:latin typeface="Lato Bold"/>
                <a:ea typeface="Lato Bold"/>
                <a:cs typeface="Lato Bold"/>
                <a:sym typeface="Lato Bold"/>
              </a:rPr>
              <a:t>Objective</a:t>
            </a:r>
          </a:p>
        </p:txBody>
      </p:sp>
      <p:sp>
        <p:nvSpPr>
          <p:cNvPr name="TextBox 16" id="16"/>
          <p:cNvSpPr txBox="true"/>
          <p:nvPr/>
        </p:nvSpPr>
        <p:spPr>
          <a:xfrm rot="0">
            <a:off x="7799070" y="7646670"/>
            <a:ext cx="7461194" cy="2174875"/>
          </a:xfrm>
          <a:prstGeom prst="rect">
            <a:avLst/>
          </a:prstGeom>
        </p:spPr>
        <p:txBody>
          <a:bodyPr anchor="t" rtlCol="false" tIns="0" lIns="0" bIns="0" rIns="0">
            <a:spAutoFit/>
          </a:bodyPr>
          <a:lstStyle/>
          <a:p>
            <a:pPr algn="l">
              <a:lnSpc>
                <a:spcPts val="3499"/>
              </a:lnSpc>
              <a:spcBef>
                <a:spcPct val="0"/>
              </a:spcBef>
            </a:pPr>
            <a:r>
              <a:rPr lang="en-US" sz="2499">
                <a:solidFill>
                  <a:srgbClr val="E5E1DA"/>
                </a:solidFill>
                <a:latin typeface="Lato"/>
                <a:ea typeface="Lato"/>
                <a:cs typeface="Lato"/>
                <a:sym typeface="Lato"/>
              </a:rPr>
              <a:t>Enable brands to gain valuable insights into customer sentiment, helping them understand consumer perceptions and identify actionable areas for product or brand enhancement.</a:t>
            </a:r>
          </a:p>
          <a:p>
            <a:pPr algn="l">
              <a:lnSpc>
                <a:spcPts val="349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5400000">
            <a:off x="-3372163" y="4729985"/>
            <a:ext cx="9483351" cy="681625"/>
            <a:chOff x="0" y="0"/>
            <a:chExt cx="2497673" cy="179523"/>
          </a:xfrm>
        </p:grpSpPr>
        <p:sp>
          <p:nvSpPr>
            <p:cNvPr name="Freeform 3" id="3"/>
            <p:cNvSpPr/>
            <p:nvPr/>
          </p:nvSpPr>
          <p:spPr>
            <a:xfrm flipH="false" flipV="false" rot="0">
              <a:off x="0" y="0"/>
              <a:ext cx="2497673" cy="179523"/>
            </a:xfrm>
            <a:custGeom>
              <a:avLst/>
              <a:gdLst/>
              <a:ahLst/>
              <a:cxnLst/>
              <a:rect r="r" b="b" t="t" l="l"/>
              <a:pathLst>
                <a:path h="179523" w="2497673">
                  <a:moveTo>
                    <a:pt x="52248" y="0"/>
                  </a:moveTo>
                  <a:lnTo>
                    <a:pt x="2445425" y="0"/>
                  </a:lnTo>
                  <a:cubicBezTo>
                    <a:pt x="2474281" y="0"/>
                    <a:pt x="2497673" y="23392"/>
                    <a:pt x="2497673" y="52248"/>
                  </a:cubicBezTo>
                  <a:lnTo>
                    <a:pt x="2497673" y="127275"/>
                  </a:lnTo>
                  <a:cubicBezTo>
                    <a:pt x="2497673" y="156130"/>
                    <a:pt x="2474281" y="179523"/>
                    <a:pt x="2445425" y="179523"/>
                  </a:cubicBezTo>
                  <a:lnTo>
                    <a:pt x="52248" y="179523"/>
                  </a:lnTo>
                  <a:cubicBezTo>
                    <a:pt x="23392" y="179523"/>
                    <a:pt x="0" y="156130"/>
                    <a:pt x="0" y="127275"/>
                  </a:cubicBezTo>
                  <a:lnTo>
                    <a:pt x="0" y="52248"/>
                  </a:lnTo>
                  <a:cubicBezTo>
                    <a:pt x="0" y="23392"/>
                    <a:pt x="23392" y="0"/>
                    <a:pt x="52248" y="0"/>
                  </a:cubicBezTo>
                  <a:close/>
                </a:path>
              </a:pathLst>
            </a:custGeom>
            <a:solidFill>
              <a:srgbClr val="000000">
                <a:alpha val="0"/>
              </a:srgbClr>
            </a:solidFill>
            <a:ln w="38100" cap="rnd">
              <a:solidFill>
                <a:srgbClr val="E5E1DA"/>
              </a:solidFill>
              <a:prstDash val="solid"/>
              <a:round/>
            </a:ln>
          </p:spPr>
        </p:sp>
        <p:sp>
          <p:nvSpPr>
            <p:cNvPr name="TextBox 4" id="4"/>
            <p:cNvSpPr txBox="true"/>
            <p:nvPr/>
          </p:nvSpPr>
          <p:spPr>
            <a:xfrm>
              <a:off x="0" y="-38100"/>
              <a:ext cx="2497673" cy="21762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140912" y="491190"/>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6" id="6"/>
          <p:cNvSpPr/>
          <p:nvPr/>
        </p:nvSpPr>
        <p:spPr>
          <a:xfrm flipH="false" flipV="false" rot="0">
            <a:off x="1140912" y="2322161"/>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7" id="7"/>
          <p:cNvSpPr/>
          <p:nvPr/>
        </p:nvSpPr>
        <p:spPr>
          <a:xfrm flipH="false" flipV="false" rot="0">
            <a:off x="1140912" y="4610142"/>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Freeform 8" id="8"/>
          <p:cNvSpPr/>
          <p:nvPr/>
        </p:nvSpPr>
        <p:spPr>
          <a:xfrm flipH="false" flipV="false" rot="0">
            <a:off x="16811090" y="711497"/>
            <a:ext cx="896420" cy="896420"/>
          </a:xfrm>
          <a:custGeom>
            <a:avLst/>
            <a:gdLst/>
            <a:ahLst/>
            <a:cxnLst/>
            <a:rect r="r" b="b" t="t" l="l"/>
            <a:pathLst>
              <a:path h="896420" w="896420">
                <a:moveTo>
                  <a:pt x="0" y="0"/>
                </a:moveTo>
                <a:lnTo>
                  <a:pt x="896420" y="0"/>
                </a:lnTo>
                <a:lnTo>
                  <a:pt x="896420" y="896421"/>
                </a:lnTo>
                <a:lnTo>
                  <a:pt x="0" y="89642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10435729">
            <a:off x="11060346" y="1543627"/>
            <a:ext cx="8769439" cy="9404224"/>
          </a:xfrm>
          <a:custGeom>
            <a:avLst/>
            <a:gdLst/>
            <a:ahLst/>
            <a:cxnLst/>
            <a:rect r="r" b="b" t="t" l="l"/>
            <a:pathLst>
              <a:path h="9404224" w="8769439">
                <a:moveTo>
                  <a:pt x="0" y="0"/>
                </a:moveTo>
                <a:lnTo>
                  <a:pt x="8769439" y="0"/>
                </a:lnTo>
                <a:lnTo>
                  <a:pt x="8769439" y="9404225"/>
                </a:lnTo>
                <a:lnTo>
                  <a:pt x="0" y="9404225"/>
                </a:lnTo>
                <a:lnTo>
                  <a:pt x="0" y="0"/>
                </a:lnTo>
                <a:close/>
              </a:path>
            </a:pathLst>
          </a:custGeom>
          <a:blipFill>
            <a:blip r:embed="rId5"/>
            <a:stretch>
              <a:fillRect l="0" t="0" r="0" b="0"/>
            </a:stretch>
          </a:blipFill>
        </p:spPr>
      </p:sp>
      <p:sp>
        <p:nvSpPr>
          <p:cNvPr name="TextBox 10" id="10"/>
          <p:cNvSpPr txBox="true"/>
          <p:nvPr/>
        </p:nvSpPr>
        <p:spPr>
          <a:xfrm rot="0">
            <a:off x="2364431" y="404475"/>
            <a:ext cx="5199649" cy="547370"/>
          </a:xfrm>
          <a:prstGeom prst="rect">
            <a:avLst/>
          </a:prstGeom>
        </p:spPr>
        <p:txBody>
          <a:bodyPr anchor="t" rtlCol="false" tIns="0" lIns="0" bIns="0" rIns="0">
            <a:spAutoFit/>
          </a:bodyPr>
          <a:lstStyle/>
          <a:p>
            <a:pPr algn="l">
              <a:lnSpc>
                <a:spcPts val="4479"/>
              </a:lnSpc>
              <a:spcBef>
                <a:spcPct val="0"/>
              </a:spcBef>
            </a:pPr>
            <a:r>
              <a:rPr lang="en-US" b="true" sz="3199">
                <a:solidFill>
                  <a:srgbClr val="FFD944"/>
                </a:solidFill>
                <a:latin typeface="Lato Bold"/>
                <a:ea typeface="Lato Bold"/>
                <a:cs typeface="Lato Bold"/>
                <a:sym typeface="Lato Bold"/>
              </a:rPr>
              <a:t>Data Collection</a:t>
            </a:r>
          </a:p>
        </p:txBody>
      </p:sp>
      <p:sp>
        <p:nvSpPr>
          <p:cNvPr name="TextBox 11" id="11"/>
          <p:cNvSpPr txBox="true"/>
          <p:nvPr/>
        </p:nvSpPr>
        <p:spPr>
          <a:xfrm rot="0">
            <a:off x="2364431" y="1067858"/>
            <a:ext cx="8223194" cy="941070"/>
          </a:xfrm>
          <a:prstGeom prst="rect">
            <a:avLst/>
          </a:prstGeom>
        </p:spPr>
        <p:txBody>
          <a:bodyPr anchor="t" rtlCol="false" tIns="0" lIns="0" bIns="0" rIns="0">
            <a:spAutoFit/>
          </a:bodyPr>
          <a:lstStyle/>
          <a:p>
            <a:pPr algn="l">
              <a:lnSpc>
                <a:spcPts val="3779"/>
              </a:lnSpc>
              <a:spcBef>
                <a:spcPct val="0"/>
              </a:spcBef>
            </a:pPr>
            <a:r>
              <a:rPr lang="en-US" sz="2699">
                <a:solidFill>
                  <a:srgbClr val="E5E1DA"/>
                </a:solidFill>
                <a:latin typeface="Lato"/>
                <a:ea typeface="Lato"/>
                <a:cs typeface="Lato"/>
                <a:sym typeface="Lato"/>
              </a:rPr>
              <a:t>Amazon API or BeautifulSoup for data pulls; store in SQLite or PostgreSQL based on dataset size</a:t>
            </a:r>
          </a:p>
        </p:txBody>
      </p:sp>
      <p:sp>
        <p:nvSpPr>
          <p:cNvPr name="TextBox 12" id="12"/>
          <p:cNvSpPr txBox="true"/>
          <p:nvPr/>
        </p:nvSpPr>
        <p:spPr>
          <a:xfrm rot="0">
            <a:off x="11694428" y="4071372"/>
            <a:ext cx="5853180" cy="2600325"/>
          </a:xfrm>
          <a:prstGeom prst="rect">
            <a:avLst/>
          </a:prstGeom>
        </p:spPr>
        <p:txBody>
          <a:bodyPr anchor="t" rtlCol="false" tIns="0" lIns="0" bIns="0" rIns="0">
            <a:spAutoFit/>
          </a:bodyPr>
          <a:lstStyle/>
          <a:p>
            <a:pPr algn="ctr">
              <a:lnSpc>
                <a:spcPts val="6600"/>
              </a:lnSpc>
            </a:pPr>
            <a:r>
              <a:rPr lang="en-US" b="true" sz="6000">
                <a:solidFill>
                  <a:srgbClr val="FBF9F1"/>
                </a:solidFill>
                <a:latin typeface="Poppins Bold"/>
                <a:ea typeface="Poppins Bold"/>
                <a:cs typeface="Poppins Bold"/>
                <a:sym typeface="Poppins Bold"/>
              </a:rPr>
              <a:t>METHOD</a:t>
            </a:r>
          </a:p>
          <a:p>
            <a:pPr algn="ctr">
              <a:lnSpc>
                <a:spcPts val="6600"/>
              </a:lnSpc>
            </a:pPr>
            <a:r>
              <a:rPr lang="en-US" b="true" sz="6000">
                <a:solidFill>
                  <a:srgbClr val="FBF9F1"/>
                </a:solidFill>
                <a:latin typeface="Poppins Bold"/>
                <a:ea typeface="Poppins Bold"/>
                <a:cs typeface="Poppins Bold"/>
                <a:sym typeface="Poppins Bold"/>
              </a:rPr>
              <a:t>+ </a:t>
            </a:r>
          </a:p>
          <a:p>
            <a:pPr algn="ctr">
              <a:lnSpc>
                <a:spcPts val="6600"/>
              </a:lnSpc>
            </a:pPr>
            <a:r>
              <a:rPr lang="en-US" b="true" sz="6000">
                <a:solidFill>
                  <a:srgbClr val="FBF9F1"/>
                </a:solidFill>
                <a:latin typeface="Poppins Bold"/>
                <a:ea typeface="Poppins Bold"/>
                <a:cs typeface="Poppins Bold"/>
                <a:sym typeface="Poppins Bold"/>
              </a:rPr>
              <a:t>PROCESS</a:t>
            </a:r>
          </a:p>
        </p:txBody>
      </p:sp>
      <p:sp>
        <p:nvSpPr>
          <p:cNvPr name="TextBox 13" id="13"/>
          <p:cNvSpPr txBox="true"/>
          <p:nvPr/>
        </p:nvSpPr>
        <p:spPr>
          <a:xfrm rot="0">
            <a:off x="2364431" y="2255486"/>
            <a:ext cx="5199649" cy="547370"/>
          </a:xfrm>
          <a:prstGeom prst="rect">
            <a:avLst/>
          </a:prstGeom>
        </p:spPr>
        <p:txBody>
          <a:bodyPr anchor="t" rtlCol="false" tIns="0" lIns="0" bIns="0" rIns="0">
            <a:spAutoFit/>
          </a:bodyPr>
          <a:lstStyle/>
          <a:p>
            <a:pPr algn="l">
              <a:lnSpc>
                <a:spcPts val="4479"/>
              </a:lnSpc>
              <a:spcBef>
                <a:spcPct val="0"/>
              </a:spcBef>
            </a:pPr>
            <a:r>
              <a:rPr lang="en-US" b="true" sz="3199">
                <a:solidFill>
                  <a:srgbClr val="FFD944"/>
                </a:solidFill>
                <a:latin typeface="Lato Bold"/>
                <a:ea typeface="Lato Bold"/>
                <a:cs typeface="Lato Bold"/>
                <a:sym typeface="Lato Bold"/>
              </a:rPr>
              <a:t>Data Storage</a:t>
            </a:r>
          </a:p>
        </p:txBody>
      </p:sp>
      <p:sp>
        <p:nvSpPr>
          <p:cNvPr name="TextBox 14" id="14"/>
          <p:cNvSpPr txBox="true"/>
          <p:nvPr/>
        </p:nvSpPr>
        <p:spPr>
          <a:xfrm rot="0">
            <a:off x="2364431" y="2917156"/>
            <a:ext cx="8223194" cy="1417320"/>
          </a:xfrm>
          <a:prstGeom prst="rect">
            <a:avLst/>
          </a:prstGeom>
        </p:spPr>
        <p:txBody>
          <a:bodyPr anchor="t" rtlCol="false" tIns="0" lIns="0" bIns="0" rIns="0">
            <a:spAutoFit/>
          </a:bodyPr>
          <a:lstStyle/>
          <a:p>
            <a:pPr algn="l">
              <a:lnSpc>
                <a:spcPts val="3779"/>
              </a:lnSpc>
              <a:spcBef>
                <a:spcPct val="0"/>
              </a:spcBef>
            </a:pPr>
            <a:r>
              <a:rPr lang="en-US" sz="2699">
                <a:solidFill>
                  <a:srgbClr val="E5E1DA"/>
                </a:solidFill>
                <a:latin typeface="Lato"/>
                <a:ea typeface="Lato"/>
                <a:cs typeface="Lato"/>
                <a:sym typeface="Lato"/>
              </a:rPr>
              <a:t>Data will be stored using a scalable database setup, leveraging SQLAlchemy with SQLite for small datasets and PostgreSQL for larger, cloud-hosted datasets.</a:t>
            </a:r>
          </a:p>
        </p:txBody>
      </p:sp>
      <p:sp>
        <p:nvSpPr>
          <p:cNvPr name="TextBox 15" id="15"/>
          <p:cNvSpPr txBox="true"/>
          <p:nvPr/>
        </p:nvSpPr>
        <p:spPr>
          <a:xfrm rot="0">
            <a:off x="2364431" y="4448809"/>
            <a:ext cx="5199649" cy="547370"/>
          </a:xfrm>
          <a:prstGeom prst="rect">
            <a:avLst/>
          </a:prstGeom>
        </p:spPr>
        <p:txBody>
          <a:bodyPr anchor="t" rtlCol="false" tIns="0" lIns="0" bIns="0" rIns="0">
            <a:spAutoFit/>
          </a:bodyPr>
          <a:lstStyle/>
          <a:p>
            <a:pPr algn="l">
              <a:lnSpc>
                <a:spcPts val="4479"/>
              </a:lnSpc>
              <a:spcBef>
                <a:spcPct val="0"/>
              </a:spcBef>
            </a:pPr>
            <a:r>
              <a:rPr lang="en-US" b="true" sz="3199">
                <a:solidFill>
                  <a:srgbClr val="FFD944"/>
                </a:solidFill>
                <a:latin typeface="Lato Bold"/>
                <a:ea typeface="Lato Bold"/>
                <a:cs typeface="Lato Bold"/>
                <a:sym typeface="Lato Bold"/>
              </a:rPr>
              <a:t>Data Cleaning</a:t>
            </a:r>
          </a:p>
        </p:txBody>
      </p:sp>
      <p:sp>
        <p:nvSpPr>
          <p:cNvPr name="TextBox 16" id="16"/>
          <p:cNvSpPr txBox="true"/>
          <p:nvPr/>
        </p:nvSpPr>
        <p:spPr>
          <a:xfrm rot="0">
            <a:off x="2364431" y="5120036"/>
            <a:ext cx="8223194" cy="1417320"/>
          </a:xfrm>
          <a:prstGeom prst="rect">
            <a:avLst/>
          </a:prstGeom>
        </p:spPr>
        <p:txBody>
          <a:bodyPr anchor="t" rtlCol="false" tIns="0" lIns="0" bIns="0" rIns="0">
            <a:spAutoFit/>
          </a:bodyPr>
          <a:lstStyle/>
          <a:p>
            <a:pPr algn="l">
              <a:lnSpc>
                <a:spcPts val="3779"/>
              </a:lnSpc>
              <a:spcBef>
                <a:spcPct val="0"/>
              </a:spcBef>
            </a:pPr>
            <a:r>
              <a:rPr lang="en-US" sz="2699">
                <a:solidFill>
                  <a:srgbClr val="E5E1DA"/>
                </a:solidFill>
                <a:latin typeface="Lato"/>
                <a:ea typeface="Lato"/>
                <a:cs typeface="Lato"/>
                <a:sym typeface="Lato"/>
              </a:rPr>
              <a:t>Clean the data, removing duplicates, normalizing text, and filtering out irrelevant content with pandas, NumPy, and Python NLP tools for standardized text.</a:t>
            </a:r>
          </a:p>
        </p:txBody>
      </p:sp>
      <p:sp>
        <p:nvSpPr>
          <p:cNvPr name="Freeform 17" id="17"/>
          <p:cNvSpPr/>
          <p:nvPr/>
        </p:nvSpPr>
        <p:spPr>
          <a:xfrm flipH="false" flipV="false" rot="0">
            <a:off x="1140912" y="6671697"/>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TextBox 18" id="18"/>
          <p:cNvSpPr txBox="true"/>
          <p:nvPr/>
        </p:nvSpPr>
        <p:spPr>
          <a:xfrm rot="0">
            <a:off x="2364431" y="6584982"/>
            <a:ext cx="5199649" cy="547370"/>
          </a:xfrm>
          <a:prstGeom prst="rect">
            <a:avLst/>
          </a:prstGeom>
        </p:spPr>
        <p:txBody>
          <a:bodyPr anchor="t" rtlCol="false" tIns="0" lIns="0" bIns="0" rIns="0">
            <a:spAutoFit/>
          </a:bodyPr>
          <a:lstStyle/>
          <a:p>
            <a:pPr algn="l">
              <a:lnSpc>
                <a:spcPts val="4479"/>
              </a:lnSpc>
              <a:spcBef>
                <a:spcPct val="0"/>
              </a:spcBef>
            </a:pPr>
            <a:r>
              <a:rPr lang="en-US" b="true" sz="3199">
                <a:solidFill>
                  <a:srgbClr val="FFD944"/>
                </a:solidFill>
                <a:latin typeface="Lato Bold"/>
                <a:ea typeface="Lato Bold"/>
                <a:cs typeface="Lato Bold"/>
                <a:sym typeface="Lato Bold"/>
              </a:rPr>
              <a:t>Sentiment Analysis</a:t>
            </a:r>
          </a:p>
        </p:txBody>
      </p:sp>
      <p:sp>
        <p:nvSpPr>
          <p:cNvPr name="TextBox 19" id="19"/>
          <p:cNvSpPr txBox="true"/>
          <p:nvPr/>
        </p:nvSpPr>
        <p:spPr>
          <a:xfrm rot="0">
            <a:off x="2364431" y="7246652"/>
            <a:ext cx="8828486" cy="941070"/>
          </a:xfrm>
          <a:prstGeom prst="rect">
            <a:avLst/>
          </a:prstGeom>
        </p:spPr>
        <p:txBody>
          <a:bodyPr anchor="t" rtlCol="false" tIns="0" lIns="0" bIns="0" rIns="0">
            <a:spAutoFit/>
          </a:bodyPr>
          <a:lstStyle/>
          <a:p>
            <a:pPr algn="l">
              <a:lnSpc>
                <a:spcPts val="3779"/>
              </a:lnSpc>
              <a:spcBef>
                <a:spcPct val="0"/>
              </a:spcBef>
            </a:pPr>
            <a:r>
              <a:rPr lang="en-US" sz="2699">
                <a:solidFill>
                  <a:srgbClr val="E5E1DA"/>
                </a:solidFill>
                <a:latin typeface="Lato"/>
                <a:ea typeface="Lato"/>
                <a:cs typeface="Lato"/>
                <a:sym typeface="Lato"/>
              </a:rPr>
              <a:t>Use Scikit-learn for sentiment classification; TensorFlow or Hugging Face for advanced modeling.</a:t>
            </a:r>
          </a:p>
        </p:txBody>
      </p:sp>
      <p:sp>
        <p:nvSpPr>
          <p:cNvPr name="Freeform 20" id="20"/>
          <p:cNvSpPr/>
          <p:nvPr/>
        </p:nvSpPr>
        <p:spPr>
          <a:xfrm flipH="false" flipV="false" rot="0">
            <a:off x="1140912" y="8276407"/>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2"/>
            <a:stretch>
              <a:fillRect l="0" t="0" r="0" b="0"/>
            </a:stretch>
          </a:blipFill>
        </p:spPr>
      </p:sp>
      <p:sp>
        <p:nvSpPr>
          <p:cNvPr name="TextBox 21" id="21"/>
          <p:cNvSpPr txBox="true"/>
          <p:nvPr/>
        </p:nvSpPr>
        <p:spPr>
          <a:xfrm rot="0">
            <a:off x="2364431" y="8324032"/>
            <a:ext cx="5199649" cy="547370"/>
          </a:xfrm>
          <a:prstGeom prst="rect">
            <a:avLst/>
          </a:prstGeom>
        </p:spPr>
        <p:txBody>
          <a:bodyPr anchor="t" rtlCol="false" tIns="0" lIns="0" bIns="0" rIns="0">
            <a:spAutoFit/>
          </a:bodyPr>
          <a:lstStyle/>
          <a:p>
            <a:pPr algn="l">
              <a:lnSpc>
                <a:spcPts val="4479"/>
              </a:lnSpc>
              <a:spcBef>
                <a:spcPct val="0"/>
              </a:spcBef>
            </a:pPr>
            <a:r>
              <a:rPr lang="en-US" b="true" sz="3199">
                <a:solidFill>
                  <a:srgbClr val="FFD944"/>
                </a:solidFill>
                <a:latin typeface="Lato Bold"/>
                <a:ea typeface="Lato Bold"/>
                <a:cs typeface="Lato Bold"/>
                <a:sym typeface="Lato Bold"/>
              </a:rPr>
              <a:t>Data Visualization</a:t>
            </a:r>
          </a:p>
        </p:txBody>
      </p:sp>
      <p:sp>
        <p:nvSpPr>
          <p:cNvPr name="TextBox 22" id="22"/>
          <p:cNvSpPr txBox="true"/>
          <p:nvPr/>
        </p:nvSpPr>
        <p:spPr>
          <a:xfrm rot="0">
            <a:off x="2364431" y="8871402"/>
            <a:ext cx="7461194" cy="941070"/>
          </a:xfrm>
          <a:prstGeom prst="rect">
            <a:avLst/>
          </a:prstGeom>
        </p:spPr>
        <p:txBody>
          <a:bodyPr anchor="t" rtlCol="false" tIns="0" lIns="0" bIns="0" rIns="0">
            <a:spAutoFit/>
          </a:bodyPr>
          <a:lstStyle/>
          <a:p>
            <a:pPr algn="l">
              <a:lnSpc>
                <a:spcPts val="3779"/>
              </a:lnSpc>
              <a:spcBef>
                <a:spcPct val="0"/>
              </a:spcBef>
            </a:pPr>
            <a:r>
              <a:rPr lang="en-US" sz="2699">
                <a:solidFill>
                  <a:srgbClr val="E5E1DA"/>
                </a:solidFill>
                <a:latin typeface="Lato"/>
                <a:ea typeface="Lato"/>
                <a:cs typeface="Lato"/>
                <a:sym typeface="Lato"/>
              </a:rPr>
              <a:t>Tableau for BI dashboards, visualizing actionable sentiment insights.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8223014">
            <a:off x="10390308" y="-6185338"/>
            <a:ext cx="10128448" cy="10895890"/>
          </a:xfrm>
          <a:custGeom>
            <a:avLst/>
            <a:gdLst/>
            <a:ahLst/>
            <a:cxnLst/>
            <a:rect r="r" b="b" t="t" l="l"/>
            <a:pathLst>
              <a:path h="10895890" w="10128448">
                <a:moveTo>
                  <a:pt x="0" y="0"/>
                </a:moveTo>
                <a:lnTo>
                  <a:pt x="10128448" y="0"/>
                </a:lnTo>
                <a:lnTo>
                  <a:pt x="10128448" y="10895890"/>
                </a:lnTo>
                <a:lnTo>
                  <a:pt x="0" y="10895890"/>
                </a:lnTo>
                <a:lnTo>
                  <a:pt x="0" y="0"/>
                </a:lnTo>
                <a:close/>
              </a:path>
            </a:pathLst>
          </a:custGeom>
          <a:blipFill>
            <a:blip r:embed="rId2"/>
            <a:stretch>
              <a:fillRect l="-157" t="0" r="-157" b="0"/>
            </a:stretch>
          </a:blipFill>
        </p:spPr>
      </p:sp>
      <p:grpSp>
        <p:nvGrpSpPr>
          <p:cNvPr name="Group 3" id="3"/>
          <p:cNvGrpSpPr/>
          <p:nvPr/>
        </p:nvGrpSpPr>
        <p:grpSpPr>
          <a:xfrm rot="0">
            <a:off x="1290517" y="4461803"/>
            <a:ext cx="15968783" cy="647945"/>
            <a:chOff x="0" y="0"/>
            <a:chExt cx="4205770" cy="170652"/>
          </a:xfrm>
        </p:grpSpPr>
        <p:sp>
          <p:nvSpPr>
            <p:cNvPr name="Freeform 4" id="4"/>
            <p:cNvSpPr/>
            <p:nvPr/>
          </p:nvSpPr>
          <p:spPr>
            <a:xfrm flipH="false" flipV="false" rot="0">
              <a:off x="0" y="0"/>
              <a:ext cx="4205770" cy="170652"/>
            </a:xfrm>
            <a:custGeom>
              <a:avLst/>
              <a:gdLst/>
              <a:ahLst/>
              <a:cxnLst/>
              <a:rect r="r" b="b" t="t" l="l"/>
              <a:pathLst>
                <a:path h="170652" w="4205770">
                  <a:moveTo>
                    <a:pt x="29089" y="0"/>
                  </a:moveTo>
                  <a:lnTo>
                    <a:pt x="4176681" y="0"/>
                  </a:lnTo>
                  <a:cubicBezTo>
                    <a:pt x="4192746" y="0"/>
                    <a:pt x="4205770" y="13024"/>
                    <a:pt x="4205770" y="29089"/>
                  </a:cubicBezTo>
                  <a:lnTo>
                    <a:pt x="4205770" y="141563"/>
                  </a:lnTo>
                  <a:cubicBezTo>
                    <a:pt x="4205770" y="149278"/>
                    <a:pt x="4202705" y="156677"/>
                    <a:pt x="4197250" y="162132"/>
                  </a:cubicBezTo>
                  <a:cubicBezTo>
                    <a:pt x="4191795" y="167587"/>
                    <a:pt x="4184396" y="170652"/>
                    <a:pt x="4176681" y="170652"/>
                  </a:cubicBezTo>
                  <a:lnTo>
                    <a:pt x="29089" y="170652"/>
                  </a:lnTo>
                  <a:cubicBezTo>
                    <a:pt x="21374" y="170652"/>
                    <a:pt x="13975" y="167587"/>
                    <a:pt x="8520" y="162132"/>
                  </a:cubicBezTo>
                  <a:cubicBezTo>
                    <a:pt x="3065" y="156677"/>
                    <a:pt x="0" y="149278"/>
                    <a:pt x="0" y="141563"/>
                  </a:cubicBezTo>
                  <a:lnTo>
                    <a:pt x="0" y="29089"/>
                  </a:lnTo>
                  <a:cubicBezTo>
                    <a:pt x="0" y="21374"/>
                    <a:pt x="3065" y="13975"/>
                    <a:pt x="8520" y="8520"/>
                  </a:cubicBezTo>
                  <a:cubicBezTo>
                    <a:pt x="13975" y="3065"/>
                    <a:pt x="21374" y="0"/>
                    <a:pt x="29089" y="0"/>
                  </a:cubicBezTo>
                  <a:close/>
                </a:path>
              </a:pathLst>
            </a:custGeom>
            <a:solidFill>
              <a:srgbClr val="000000">
                <a:alpha val="0"/>
              </a:srgbClr>
            </a:solidFill>
            <a:ln w="38100" cap="rnd">
              <a:solidFill>
                <a:srgbClr val="FBF9F1"/>
              </a:solidFill>
              <a:prstDash val="solid"/>
              <a:round/>
            </a:ln>
          </p:spPr>
        </p:sp>
        <p:sp>
          <p:nvSpPr>
            <p:cNvPr name="TextBox 5" id="5"/>
            <p:cNvSpPr txBox="true"/>
            <p:nvPr/>
          </p:nvSpPr>
          <p:spPr>
            <a:xfrm>
              <a:off x="0" y="-38100"/>
              <a:ext cx="4205770" cy="208752"/>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463411" y="4581384"/>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Freeform 7" id="7"/>
          <p:cNvSpPr/>
          <p:nvPr/>
        </p:nvSpPr>
        <p:spPr>
          <a:xfrm flipH="false" flipV="false" rot="0">
            <a:off x="5499461" y="4567019"/>
            <a:ext cx="408164" cy="411249"/>
          </a:xfrm>
          <a:custGeom>
            <a:avLst/>
            <a:gdLst/>
            <a:ahLst/>
            <a:cxnLst/>
            <a:rect r="r" b="b" t="t" l="l"/>
            <a:pathLst>
              <a:path h="411249" w="408164">
                <a:moveTo>
                  <a:pt x="0" y="0"/>
                </a:moveTo>
                <a:lnTo>
                  <a:pt x="408165" y="0"/>
                </a:lnTo>
                <a:lnTo>
                  <a:pt x="408165" y="411249"/>
                </a:lnTo>
                <a:lnTo>
                  <a:pt x="0" y="411249"/>
                </a:lnTo>
                <a:lnTo>
                  <a:pt x="0" y="0"/>
                </a:lnTo>
                <a:close/>
              </a:path>
            </a:pathLst>
          </a:custGeom>
          <a:blipFill>
            <a:blip r:embed="rId3"/>
            <a:stretch>
              <a:fillRect l="0" t="0" r="0" b="0"/>
            </a:stretch>
          </a:blipFill>
        </p:spPr>
      </p:sp>
      <p:sp>
        <p:nvSpPr>
          <p:cNvPr name="Freeform 8" id="8"/>
          <p:cNvSpPr/>
          <p:nvPr/>
        </p:nvSpPr>
        <p:spPr>
          <a:xfrm flipH="false" flipV="false" rot="0">
            <a:off x="9535512" y="4552655"/>
            <a:ext cx="408164" cy="411249"/>
          </a:xfrm>
          <a:custGeom>
            <a:avLst/>
            <a:gdLst/>
            <a:ahLst/>
            <a:cxnLst/>
            <a:rect r="r" b="b" t="t" l="l"/>
            <a:pathLst>
              <a:path h="411249" w="408164">
                <a:moveTo>
                  <a:pt x="0" y="0"/>
                </a:moveTo>
                <a:lnTo>
                  <a:pt x="408164" y="0"/>
                </a:lnTo>
                <a:lnTo>
                  <a:pt x="408164" y="411248"/>
                </a:lnTo>
                <a:lnTo>
                  <a:pt x="0" y="411248"/>
                </a:lnTo>
                <a:lnTo>
                  <a:pt x="0" y="0"/>
                </a:lnTo>
                <a:close/>
              </a:path>
            </a:pathLst>
          </a:custGeom>
          <a:blipFill>
            <a:blip r:embed="rId3"/>
            <a:stretch>
              <a:fillRect l="0" t="0" r="0" b="0"/>
            </a:stretch>
          </a:blipFill>
        </p:spPr>
      </p:sp>
      <p:sp>
        <p:nvSpPr>
          <p:cNvPr name="Freeform 9" id="9"/>
          <p:cNvSpPr/>
          <p:nvPr/>
        </p:nvSpPr>
        <p:spPr>
          <a:xfrm flipH="false" flipV="false" rot="0">
            <a:off x="13571562" y="4538290"/>
            <a:ext cx="408164" cy="411249"/>
          </a:xfrm>
          <a:custGeom>
            <a:avLst/>
            <a:gdLst/>
            <a:ahLst/>
            <a:cxnLst/>
            <a:rect r="r" b="b" t="t" l="l"/>
            <a:pathLst>
              <a:path h="411249" w="408164">
                <a:moveTo>
                  <a:pt x="0" y="0"/>
                </a:moveTo>
                <a:lnTo>
                  <a:pt x="408164" y="0"/>
                </a:lnTo>
                <a:lnTo>
                  <a:pt x="408164" y="411249"/>
                </a:lnTo>
                <a:lnTo>
                  <a:pt x="0" y="411249"/>
                </a:lnTo>
                <a:lnTo>
                  <a:pt x="0" y="0"/>
                </a:lnTo>
                <a:close/>
              </a:path>
            </a:pathLst>
          </a:custGeom>
          <a:blipFill>
            <a:blip r:embed="rId3"/>
            <a:stretch>
              <a:fillRect l="0" t="0" r="0" b="0"/>
            </a:stretch>
          </a:blipFill>
        </p:spPr>
      </p:sp>
      <p:sp>
        <p:nvSpPr>
          <p:cNvPr name="Freeform 10" id="10"/>
          <p:cNvSpPr/>
          <p:nvPr/>
        </p:nvSpPr>
        <p:spPr>
          <a:xfrm flipH="false" flipV="false" rot="0">
            <a:off x="7385361" y="2401896"/>
            <a:ext cx="650410" cy="650410"/>
          </a:xfrm>
          <a:custGeom>
            <a:avLst/>
            <a:gdLst/>
            <a:ahLst/>
            <a:cxnLst/>
            <a:rect r="r" b="b" t="t" l="l"/>
            <a:pathLst>
              <a:path h="650410" w="650410">
                <a:moveTo>
                  <a:pt x="0" y="0"/>
                </a:moveTo>
                <a:lnTo>
                  <a:pt x="650411" y="0"/>
                </a:lnTo>
                <a:lnTo>
                  <a:pt x="650411" y="650411"/>
                </a:lnTo>
                <a:lnTo>
                  <a:pt x="0" y="6504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1496004" y="5540838"/>
            <a:ext cx="3220434"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API ACCESS</a:t>
            </a:r>
          </a:p>
        </p:txBody>
      </p:sp>
      <p:sp>
        <p:nvSpPr>
          <p:cNvPr name="TextBox 12" id="12"/>
          <p:cNvSpPr txBox="true"/>
          <p:nvPr/>
        </p:nvSpPr>
        <p:spPr>
          <a:xfrm rot="0">
            <a:off x="1463411" y="6261874"/>
            <a:ext cx="3253027" cy="2725420"/>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We initiated data collection through GET requests to the Amazon Product Advertising API, retrieving product reviews, ratings, and timestamps.</a:t>
            </a:r>
          </a:p>
        </p:txBody>
      </p:sp>
      <p:sp>
        <p:nvSpPr>
          <p:cNvPr name="TextBox 13" id="13"/>
          <p:cNvSpPr txBox="true"/>
          <p:nvPr/>
        </p:nvSpPr>
        <p:spPr>
          <a:xfrm rot="0">
            <a:off x="1028700" y="1290181"/>
            <a:ext cx="7423095" cy="9239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DATA COLLECTION</a:t>
            </a:r>
          </a:p>
        </p:txBody>
      </p:sp>
      <p:sp>
        <p:nvSpPr>
          <p:cNvPr name="TextBox 14" id="14"/>
          <p:cNvSpPr txBox="true"/>
          <p:nvPr/>
        </p:nvSpPr>
        <p:spPr>
          <a:xfrm rot="0">
            <a:off x="5532055" y="5540838"/>
            <a:ext cx="3220434"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DATA WRANGLING</a:t>
            </a:r>
          </a:p>
        </p:txBody>
      </p:sp>
      <p:sp>
        <p:nvSpPr>
          <p:cNvPr name="TextBox 15" id="15"/>
          <p:cNvSpPr txBox="true"/>
          <p:nvPr/>
        </p:nvSpPr>
        <p:spPr>
          <a:xfrm rot="0">
            <a:off x="5499461" y="6261874"/>
            <a:ext cx="3253027" cy="1944370"/>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Used pandas to clean and structure raw API data, handling duplicates, missing values, and standardizing formats.</a:t>
            </a:r>
          </a:p>
        </p:txBody>
      </p:sp>
      <p:sp>
        <p:nvSpPr>
          <p:cNvPr name="TextBox 16" id="16"/>
          <p:cNvSpPr txBox="true"/>
          <p:nvPr/>
        </p:nvSpPr>
        <p:spPr>
          <a:xfrm rot="0">
            <a:off x="9568105" y="5540838"/>
            <a:ext cx="3220434" cy="86995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SUPPLEMENTARY DATA</a:t>
            </a:r>
          </a:p>
        </p:txBody>
      </p:sp>
      <p:sp>
        <p:nvSpPr>
          <p:cNvPr name="TextBox 17" id="17"/>
          <p:cNvSpPr txBox="true"/>
          <p:nvPr/>
        </p:nvSpPr>
        <p:spPr>
          <a:xfrm rot="0">
            <a:off x="9568105" y="6652399"/>
            <a:ext cx="3253027" cy="2334895"/>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For additional data fields or extended coverage, we employed BeautifulSoup to scrape reviews directly from Amazon’s product pages.</a:t>
            </a:r>
          </a:p>
        </p:txBody>
      </p:sp>
      <p:sp>
        <p:nvSpPr>
          <p:cNvPr name="TextBox 18" id="18"/>
          <p:cNvSpPr txBox="true"/>
          <p:nvPr/>
        </p:nvSpPr>
        <p:spPr>
          <a:xfrm rot="0">
            <a:off x="13604155" y="5540838"/>
            <a:ext cx="3220434"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STORAGE</a:t>
            </a:r>
          </a:p>
        </p:txBody>
      </p:sp>
      <p:sp>
        <p:nvSpPr>
          <p:cNvPr name="TextBox 19" id="19"/>
          <p:cNvSpPr txBox="true"/>
          <p:nvPr/>
        </p:nvSpPr>
        <p:spPr>
          <a:xfrm rot="0">
            <a:off x="13571562" y="6261874"/>
            <a:ext cx="3253027" cy="1553845"/>
          </a:xfrm>
          <a:prstGeom prst="rect">
            <a:avLst/>
          </a:prstGeom>
        </p:spPr>
        <p:txBody>
          <a:bodyPr anchor="t" rtlCol="false" tIns="0" lIns="0" bIns="0" rIns="0">
            <a:spAutoFit/>
          </a:bodyPr>
          <a:lstStyle/>
          <a:p>
            <a:pPr algn="l">
              <a:lnSpc>
                <a:spcPts val="3079"/>
              </a:lnSpc>
              <a:spcBef>
                <a:spcPct val="0"/>
              </a:spcBef>
            </a:pPr>
            <a:r>
              <a:rPr lang="en-US" sz="2199">
                <a:solidFill>
                  <a:srgbClr val="E5E1DA"/>
                </a:solidFill>
                <a:latin typeface="Lato"/>
                <a:ea typeface="Lato"/>
                <a:cs typeface="Lato"/>
                <a:sym typeface="Lato"/>
              </a:rPr>
              <a:t>Data was stored in SQLite for testing or PostgreSQL for scalable storage in production.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2181579">
            <a:off x="11199066" y="124438"/>
            <a:ext cx="10128448" cy="10895890"/>
          </a:xfrm>
          <a:custGeom>
            <a:avLst/>
            <a:gdLst/>
            <a:ahLst/>
            <a:cxnLst/>
            <a:rect r="r" b="b" t="t" l="l"/>
            <a:pathLst>
              <a:path h="10895890" w="10128448">
                <a:moveTo>
                  <a:pt x="0" y="0"/>
                </a:moveTo>
                <a:lnTo>
                  <a:pt x="10128447" y="0"/>
                </a:lnTo>
                <a:lnTo>
                  <a:pt x="10128447" y="10895890"/>
                </a:lnTo>
                <a:lnTo>
                  <a:pt x="0" y="10895890"/>
                </a:lnTo>
                <a:lnTo>
                  <a:pt x="0" y="0"/>
                </a:lnTo>
                <a:close/>
              </a:path>
            </a:pathLst>
          </a:custGeom>
          <a:blipFill>
            <a:blip r:embed="rId2"/>
            <a:stretch>
              <a:fillRect l="-157" t="0" r="-157" b="0"/>
            </a:stretch>
          </a:blipFill>
        </p:spPr>
      </p:sp>
      <p:sp>
        <p:nvSpPr>
          <p:cNvPr name="Freeform 3" id="3"/>
          <p:cNvSpPr/>
          <p:nvPr/>
        </p:nvSpPr>
        <p:spPr>
          <a:xfrm flipH="false" flipV="false" rot="0">
            <a:off x="-2280473" y="7962921"/>
            <a:ext cx="5747719" cy="3384081"/>
          </a:xfrm>
          <a:custGeom>
            <a:avLst/>
            <a:gdLst/>
            <a:ahLst/>
            <a:cxnLst/>
            <a:rect r="r" b="b" t="t" l="l"/>
            <a:pathLst>
              <a:path h="3384081" w="5747719">
                <a:moveTo>
                  <a:pt x="0" y="0"/>
                </a:moveTo>
                <a:lnTo>
                  <a:pt x="5747720" y="0"/>
                </a:lnTo>
                <a:lnTo>
                  <a:pt x="5747720" y="3384080"/>
                </a:lnTo>
                <a:lnTo>
                  <a:pt x="0" y="3384080"/>
                </a:lnTo>
                <a:lnTo>
                  <a:pt x="0" y="0"/>
                </a:lnTo>
                <a:close/>
              </a:path>
            </a:pathLst>
          </a:custGeom>
          <a:blipFill>
            <a:blip r:embed="rId3"/>
            <a:stretch>
              <a:fillRect l="-18302" t="0" r="0" b="-143185"/>
            </a:stretch>
          </a:blipFill>
        </p:spPr>
      </p:sp>
      <p:sp>
        <p:nvSpPr>
          <p:cNvPr name="Freeform 4" id="4"/>
          <p:cNvSpPr/>
          <p:nvPr/>
        </p:nvSpPr>
        <p:spPr>
          <a:xfrm flipH="false" flipV="false" rot="0">
            <a:off x="942975" y="2729135"/>
            <a:ext cx="10533571" cy="5925134"/>
          </a:xfrm>
          <a:custGeom>
            <a:avLst/>
            <a:gdLst/>
            <a:ahLst/>
            <a:cxnLst/>
            <a:rect r="r" b="b" t="t" l="l"/>
            <a:pathLst>
              <a:path h="5925134" w="10533571">
                <a:moveTo>
                  <a:pt x="0" y="0"/>
                </a:moveTo>
                <a:lnTo>
                  <a:pt x="10533571" y="0"/>
                </a:lnTo>
                <a:lnTo>
                  <a:pt x="10533571" y="5925133"/>
                </a:lnTo>
                <a:lnTo>
                  <a:pt x="0" y="5925133"/>
                </a:lnTo>
                <a:lnTo>
                  <a:pt x="0" y="0"/>
                </a:lnTo>
                <a:close/>
              </a:path>
            </a:pathLst>
          </a:custGeom>
          <a:blipFill>
            <a:blip r:embed="rId4"/>
            <a:stretch>
              <a:fillRect l="-2945" t="-16770" r="-4819" b="-20489"/>
            </a:stretch>
          </a:blipFill>
        </p:spPr>
      </p:sp>
      <p:sp>
        <p:nvSpPr>
          <p:cNvPr name="TextBox 5" id="5"/>
          <p:cNvSpPr txBox="true"/>
          <p:nvPr/>
        </p:nvSpPr>
        <p:spPr>
          <a:xfrm rot="0">
            <a:off x="942975" y="1706421"/>
            <a:ext cx="5886506" cy="9239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DATA MODEL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7116894" y="-3283768"/>
            <a:ext cx="9744477" cy="7040385"/>
          </a:xfrm>
          <a:custGeom>
            <a:avLst/>
            <a:gdLst/>
            <a:ahLst/>
            <a:cxnLst/>
            <a:rect r="r" b="b" t="t" l="l"/>
            <a:pathLst>
              <a:path h="7040385" w="9744477">
                <a:moveTo>
                  <a:pt x="0" y="0"/>
                </a:moveTo>
                <a:lnTo>
                  <a:pt x="9744477" y="0"/>
                </a:lnTo>
                <a:lnTo>
                  <a:pt x="9744477" y="7040384"/>
                </a:lnTo>
                <a:lnTo>
                  <a:pt x="0" y="7040384"/>
                </a:lnTo>
                <a:lnTo>
                  <a:pt x="0" y="0"/>
                </a:lnTo>
                <a:close/>
              </a:path>
            </a:pathLst>
          </a:custGeom>
          <a:blipFill>
            <a:blip r:embed="rId2"/>
            <a:stretch>
              <a:fillRect l="0" t="0" r="0" b="0"/>
            </a:stretch>
          </a:blipFill>
        </p:spPr>
      </p:sp>
      <p:sp>
        <p:nvSpPr>
          <p:cNvPr name="Freeform 3" id="3"/>
          <p:cNvSpPr/>
          <p:nvPr/>
        </p:nvSpPr>
        <p:spPr>
          <a:xfrm flipH="false" flipV="false" rot="7410612">
            <a:off x="15236894" y="3514366"/>
            <a:ext cx="9744477" cy="7040385"/>
          </a:xfrm>
          <a:custGeom>
            <a:avLst/>
            <a:gdLst/>
            <a:ahLst/>
            <a:cxnLst/>
            <a:rect r="r" b="b" t="t" l="l"/>
            <a:pathLst>
              <a:path h="7040385" w="9744477">
                <a:moveTo>
                  <a:pt x="0" y="0"/>
                </a:moveTo>
                <a:lnTo>
                  <a:pt x="9744477" y="0"/>
                </a:lnTo>
                <a:lnTo>
                  <a:pt x="9744477" y="7040385"/>
                </a:lnTo>
                <a:lnTo>
                  <a:pt x="0" y="7040385"/>
                </a:lnTo>
                <a:lnTo>
                  <a:pt x="0" y="0"/>
                </a:lnTo>
                <a:close/>
              </a:path>
            </a:pathLst>
          </a:custGeom>
          <a:blipFill>
            <a:blip r:embed="rId2"/>
            <a:stretch>
              <a:fillRect l="0" t="0" r="0" b="0"/>
            </a:stretch>
          </a:blipFill>
        </p:spPr>
      </p:sp>
      <p:sp>
        <p:nvSpPr>
          <p:cNvPr name="TextBox 4" id="4"/>
          <p:cNvSpPr txBox="true"/>
          <p:nvPr/>
        </p:nvSpPr>
        <p:spPr>
          <a:xfrm rot="0">
            <a:off x="2937280" y="429980"/>
            <a:ext cx="14972431" cy="923925"/>
          </a:xfrm>
          <a:prstGeom prst="rect">
            <a:avLst/>
          </a:prstGeom>
        </p:spPr>
        <p:txBody>
          <a:bodyPr anchor="t" rtlCol="false" tIns="0" lIns="0" bIns="0" rIns="0">
            <a:spAutoFit/>
          </a:bodyPr>
          <a:lstStyle/>
          <a:p>
            <a:pPr algn="l">
              <a:lnSpc>
                <a:spcPts val="6600"/>
              </a:lnSpc>
            </a:pPr>
            <a:r>
              <a:rPr lang="en-US" sz="6000" b="true">
                <a:solidFill>
                  <a:srgbClr val="FBF9F1"/>
                </a:solidFill>
                <a:latin typeface="Poppins Bold"/>
                <a:ea typeface="Poppins Bold"/>
                <a:cs typeface="Poppins Bold"/>
                <a:sym typeface="Poppins Bold"/>
              </a:rPr>
              <a:t>BUSINESS INTELLIGENCE DASHBOARD</a:t>
            </a:r>
          </a:p>
        </p:txBody>
      </p:sp>
      <p:sp>
        <p:nvSpPr>
          <p:cNvPr name="Freeform 5" id="5"/>
          <p:cNvSpPr/>
          <p:nvPr/>
        </p:nvSpPr>
        <p:spPr>
          <a:xfrm flipH="false" flipV="false" rot="0">
            <a:off x="17259300" y="571500"/>
            <a:ext cx="650410" cy="650410"/>
          </a:xfrm>
          <a:custGeom>
            <a:avLst/>
            <a:gdLst/>
            <a:ahLst/>
            <a:cxnLst/>
            <a:rect r="r" b="b" t="t" l="l"/>
            <a:pathLst>
              <a:path h="650410" w="650410">
                <a:moveTo>
                  <a:pt x="0" y="0"/>
                </a:moveTo>
                <a:lnTo>
                  <a:pt x="650410" y="0"/>
                </a:lnTo>
                <a:lnTo>
                  <a:pt x="650410" y="650410"/>
                </a:lnTo>
                <a:lnTo>
                  <a:pt x="0" y="65041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2271414" y="1920068"/>
            <a:ext cx="13745171" cy="10034901"/>
          </a:xfrm>
          <a:custGeom>
            <a:avLst/>
            <a:gdLst/>
            <a:ahLst/>
            <a:cxnLst/>
            <a:rect r="r" b="b" t="t" l="l"/>
            <a:pathLst>
              <a:path h="10034901" w="13745171">
                <a:moveTo>
                  <a:pt x="0" y="0"/>
                </a:moveTo>
                <a:lnTo>
                  <a:pt x="13745172" y="0"/>
                </a:lnTo>
                <a:lnTo>
                  <a:pt x="13745172" y="10034901"/>
                </a:lnTo>
                <a:lnTo>
                  <a:pt x="0" y="10034901"/>
                </a:lnTo>
                <a:lnTo>
                  <a:pt x="0" y="0"/>
                </a:lnTo>
                <a:close/>
              </a:path>
            </a:pathLst>
          </a:custGeom>
          <a:blipFill>
            <a:blip r:embed="rId2"/>
            <a:stretch>
              <a:fillRect l="-523" t="0" r="-523" b="0"/>
            </a:stretch>
          </a:blipFill>
        </p:spPr>
      </p:sp>
      <p:grpSp>
        <p:nvGrpSpPr>
          <p:cNvPr name="Group 7" id="7"/>
          <p:cNvGrpSpPr/>
          <p:nvPr/>
        </p:nvGrpSpPr>
        <p:grpSpPr>
          <a:xfrm rot="0">
            <a:off x="1830997" y="2456061"/>
            <a:ext cx="6823913" cy="839660"/>
            <a:chOff x="0" y="0"/>
            <a:chExt cx="1797245" cy="221145"/>
          </a:xfrm>
        </p:grpSpPr>
        <p:sp>
          <p:nvSpPr>
            <p:cNvPr name="Freeform 8" id="8"/>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9" id="9"/>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830997" y="3489505"/>
            <a:ext cx="6823913" cy="2112056"/>
            <a:chOff x="0" y="0"/>
            <a:chExt cx="1797245" cy="556262"/>
          </a:xfrm>
        </p:grpSpPr>
        <p:sp>
          <p:nvSpPr>
            <p:cNvPr name="Freeform 11" id="11"/>
            <p:cNvSpPr/>
            <p:nvPr/>
          </p:nvSpPr>
          <p:spPr>
            <a:xfrm flipH="false" flipV="false" rot="0">
              <a:off x="0" y="0"/>
              <a:ext cx="1797245" cy="556262"/>
            </a:xfrm>
            <a:custGeom>
              <a:avLst/>
              <a:gdLst/>
              <a:ahLst/>
              <a:cxnLst/>
              <a:rect r="r" b="b" t="t" l="l"/>
              <a:pathLst>
                <a:path h="556262" w="1797245">
                  <a:moveTo>
                    <a:pt x="22691" y="0"/>
                  </a:moveTo>
                  <a:lnTo>
                    <a:pt x="1774554" y="0"/>
                  </a:lnTo>
                  <a:cubicBezTo>
                    <a:pt x="1787086" y="0"/>
                    <a:pt x="1797245" y="10159"/>
                    <a:pt x="1797245" y="22691"/>
                  </a:cubicBezTo>
                  <a:lnTo>
                    <a:pt x="1797245" y="533571"/>
                  </a:lnTo>
                  <a:cubicBezTo>
                    <a:pt x="1797245" y="546103"/>
                    <a:pt x="1787086" y="556262"/>
                    <a:pt x="1774554" y="556262"/>
                  </a:cubicBezTo>
                  <a:lnTo>
                    <a:pt x="22691" y="556262"/>
                  </a:lnTo>
                  <a:cubicBezTo>
                    <a:pt x="10159" y="556262"/>
                    <a:pt x="0" y="546103"/>
                    <a:pt x="0" y="533571"/>
                  </a:cubicBezTo>
                  <a:lnTo>
                    <a:pt x="0" y="22691"/>
                  </a:lnTo>
                  <a:cubicBezTo>
                    <a:pt x="0" y="10159"/>
                    <a:pt x="10159" y="0"/>
                    <a:pt x="22691" y="0"/>
                  </a:cubicBezTo>
                  <a:close/>
                </a:path>
              </a:pathLst>
            </a:custGeom>
            <a:solidFill>
              <a:srgbClr val="FBF9F1"/>
            </a:solidFill>
            <a:ln w="38100" cap="sq">
              <a:solidFill>
                <a:srgbClr val="FBF9F1"/>
              </a:solidFill>
              <a:prstDash val="solid"/>
              <a:miter/>
            </a:ln>
          </p:spPr>
        </p:sp>
        <p:sp>
          <p:nvSpPr>
            <p:cNvPr name="TextBox 12" id="12"/>
            <p:cNvSpPr txBox="true"/>
            <p:nvPr/>
          </p:nvSpPr>
          <p:spPr>
            <a:xfrm>
              <a:off x="0" y="-38100"/>
              <a:ext cx="1797245" cy="594362"/>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7950446" y="2645563"/>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5"/>
            <a:stretch>
              <a:fillRect l="0" t="0" r="0" b="0"/>
            </a:stretch>
          </a:blipFill>
        </p:spPr>
      </p:sp>
      <p:grpSp>
        <p:nvGrpSpPr>
          <p:cNvPr name="Group 14" id="14"/>
          <p:cNvGrpSpPr/>
          <p:nvPr/>
        </p:nvGrpSpPr>
        <p:grpSpPr>
          <a:xfrm rot="0">
            <a:off x="9633090" y="2456061"/>
            <a:ext cx="6823913" cy="839660"/>
            <a:chOff x="0" y="0"/>
            <a:chExt cx="1797245" cy="221145"/>
          </a:xfrm>
        </p:grpSpPr>
        <p:sp>
          <p:nvSpPr>
            <p:cNvPr name="Freeform 15" id="15"/>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FD944"/>
              </a:solidFill>
              <a:prstDash val="solid"/>
              <a:round/>
            </a:ln>
          </p:spPr>
        </p:sp>
        <p:sp>
          <p:nvSpPr>
            <p:cNvPr name="TextBox 16" id="16"/>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9633090" y="3489505"/>
            <a:ext cx="6823913" cy="6423064"/>
            <a:chOff x="0" y="0"/>
            <a:chExt cx="1797245" cy="1691671"/>
          </a:xfrm>
        </p:grpSpPr>
        <p:sp>
          <p:nvSpPr>
            <p:cNvPr name="Freeform 18" id="18"/>
            <p:cNvSpPr/>
            <p:nvPr/>
          </p:nvSpPr>
          <p:spPr>
            <a:xfrm flipH="false" flipV="false" rot="0">
              <a:off x="0" y="0"/>
              <a:ext cx="1797245" cy="1691671"/>
            </a:xfrm>
            <a:custGeom>
              <a:avLst/>
              <a:gdLst/>
              <a:ahLst/>
              <a:cxnLst/>
              <a:rect r="r" b="b" t="t" l="l"/>
              <a:pathLst>
                <a:path h="1691671" w="1797245">
                  <a:moveTo>
                    <a:pt x="22691" y="0"/>
                  </a:moveTo>
                  <a:lnTo>
                    <a:pt x="1774554" y="0"/>
                  </a:lnTo>
                  <a:cubicBezTo>
                    <a:pt x="1787086" y="0"/>
                    <a:pt x="1797245" y="10159"/>
                    <a:pt x="1797245" y="22691"/>
                  </a:cubicBezTo>
                  <a:lnTo>
                    <a:pt x="1797245" y="1668981"/>
                  </a:lnTo>
                  <a:cubicBezTo>
                    <a:pt x="1797245" y="1681512"/>
                    <a:pt x="1787086" y="1691671"/>
                    <a:pt x="1774554" y="1691671"/>
                  </a:cubicBezTo>
                  <a:lnTo>
                    <a:pt x="22691" y="1691671"/>
                  </a:lnTo>
                  <a:cubicBezTo>
                    <a:pt x="10159" y="1691671"/>
                    <a:pt x="0" y="1681512"/>
                    <a:pt x="0" y="1668981"/>
                  </a:cubicBezTo>
                  <a:lnTo>
                    <a:pt x="0" y="22691"/>
                  </a:lnTo>
                  <a:cubicBezTo>
                    <a:pt x="0" y="10159"/>
                    <a:pt x="10159" y="0"/>
                    <a:pt x="22691" y="0"/>
                  </a:cubicBezTo>
                  <a:close/>
                </a:path>
              </a:pathLst>
            </a:custGeom>
            <a:solidFill>
              <a:srgbClr val="FFD944"/>
            </a:solidFill>
            <a:ln w="38100" cap="sq">
              <a:solidFill>
                <a:srgbClr val="FFD944"/>
              </a:solidFill>
              <a:prstDash val="solid"/>
              <a:miter/>
            </a:ln>
          </p:spPr>
        </p:sp>
        <p:sp>
          <p:nvSpPr>
            <p:cNvPr name="TextBox 19" id="19"/>
            <p:cNvSpPr txBox="true"/>
            <p:nvPr/>
          </p:nvSpPr>
          <p:spPr>
            <a:xfrm>
              <a:off x="0" y="-38100"/>
              <a:ext cx="1797245" cy="1729771"/>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830997" y="6287361"/>
            <a:ext cx="6823913" cy="839660"/>
            <a:chOff x="0" y="0"/>
            <a:chExt cx="1797245" cy="221145"/>
          </a:xfrm>
        </p:grpSpPr>
        <p:sp>
          <p:nvSpPr>
            <p:cNvPr name="Freeform 21" id="21"/>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22" id="22"/>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830997" y="7555646"/>
            <a:ext cx="6823913" cy="1937495"/>
            <a:chOff x="0" y="0"/>
            <a:chExt cx="1797245" cy="510287"/>
          </a:xfrm>
        </p:grpSpPr>
        <p:sp>
          <p:nvSpPr>
            <p:cNvPr name="Freeform 24" id="24"/>
            <p:cNvSpPr/>
            <p:nvPr/>
          </p:nvSpPr>
          <p:spPr>
            <a:xfrm flipH="false" flipV="false" rot="0">
              <a:off x="0" y="0"/>
              <a:ext cx="1797245" cy="510287"/>
            </a:xfrm>
            <a:custGeom>
              <a:avLst/>
              <a:gdLst/>
              <a:ahLst/>
              <a:cxnLst/>
              <a:rect r="r" b="b" t="t" l="l"/>
              <a:pathLst>
                <a:path h="510287" w="1797245">
                  <a:moveTo>
                    <a:pt x="22691" y="0"/>
                  </a:moveTo>
                  <a:lnTo>
                    <a:pt x="1774554" y="0"/>
                  </a:lnTo>
                  <a:cubicBezTo>
                    <a:pt x="1787086" y="0"/>
                    <a:pt x="1797245" y="10159"/>
                    <a:pt x="1797245" y="22691"/>
                  </a:cubicBezTo>
                  <a:lnTo>
                    <a:pt x="1797245" y="487596"/>
                  </a:lnTo>
                  <a:cubicBezTo>
                    <a:pt x="1797245" y="500128"/>
                    <a:pt x="1787086" y="510287"/>
                    <a:pt x="1774554" y="510287"/>
                  </a:cubicBezTo>
                  <a:lnTo>
                    <a:pt x="22691" y="510287"/>
                  </a:lnTo>
                  <a:cubicBezTo>
                    <a:pt x="10159" y="510287"/>
                    <a:pt x="0" y="500128"/>
                    <a:pt x="0" y="487596"/>
                  </a:cubicBezTo>
                  <a:lnTo>
                    <a:pt x="0" y="22691"/>
                  </a:lnTo>
                  <a:cubicBezTo>
                    <a:pt x="0" y="10159"/>
                    <a:pt x="10159" y="0"/>
                    <a:pt x="22691" y="0"/>
                  </a:cubicBezTo>
                  <a:close/>
                </a:path>
              </a:pathLst>
            </a:custGeom>
            <a:solidFill>
              <a:srgbClr val="FBF9F1"/>
            </a:solidFill>
            <a:ln w="38100" cap="sq">
              <a:solidFill>
                <a:srgbClr val="FBF9F1"/>
              </a:solidFill>
              <a:prstDash val="solid"/>
              <a:miter/>
            </a:ln>
          </p:spPr>
        </p:sp>
        <p:sp>
          <p:nvSpPr>
            <p:cNvPr name="TextBox 25" id="25"/>
            <p:cNvSpPr txBox="true"/>
            <p:nvPr/>
          </p:nvSpPr>
          <p:spPr>
            <a:xfrm>
              <a:off x="0" y="-38100"/>
              <a:ext cx="1797245" cy="548387"/>
            </a:xfrm>
            <a:prstGeom prst="rect">
              <a:avLst/>
            </a:prstGeom>
          </p:spPr>
          <p:txBody>
            <a:bodyPr anchor="ctr" rtlCol="false" tIns="50800" lIns="50800" bIns="50800" rIns="50800"/>
            <a:lstStyle/>
            <a:p>
              <a:pPr algn="ctr">
                <a:lnSpc>
                  <a:spcPts val="2659"/>
                </a:lnSpc>
              </a:pPr>
            </a:p>
          </p:txBody>
        </p:sp>
      </p:grpSp>
      <p:sp>
        <p:nvSpPr>
          <p:cNvPr name="Freeform 26" id="26"/>
          <p:cNvSpPr/>
          <p:nvPr/>
        </p:nvSpPr>
        <p:spPr>
          <a:xfrm flipH="false" flipV="false" rot="0">
            <a:off x="7950446" y="6476864"/>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5"/>
            <a:stretch>
              <a:fillRect l="0" t="0" r="0" b="0"/>
            </a:stretch>
          </a:blipFill>
        </p:spPr>
      </p:sp>
      <p:sp>
        <p:nvSpPr>
          <p:cNvPr name="TextBox 27" id="27"/>
          <p:cNvSpPr txBox="true"/>
          <p:nvPr/>
        </p:nvSpPr>
        <p:spPr>
          <a:xfrm rot="0">
            <a:off x="2306861" y="2631416"/>
            <a:ext cx="385414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BF9F1"/>
                </a:solidFill>
                <a:latin typeface="Lato Bold"/>
                <a:ea typeface="Lato Bold"/>
                <a:cs typeface="Lato Bold"/>
                <a:sym typeface="Lato Bold"/>
              </a:rPr>
              <a:t>DATA SOURCE</a:t>
            </a:r>
          </a:p>
        </p:txBody>
      </p:sp>
      <p:sp>
        <p:nvSpPr>
          <p:cNvPr name="TextBox 28" id="28"/>
          <p:cNvSpPr txBox="true"/>
          <p:nvPr/>
        </p:nvSpPr>
        <p:spPr>
          <a:xfrm rot="0">
            <a:off x="2306861" y="3921011"/>
            <a:ext cx="5872185" cy="986155"/>
          </a:xfrm>
          <a:prstGeom prst="rect">
            <a:avLst/>
          </a:prstGeom>
        </p:spPr>
        <p:txBody>
          <a:bodyPr anchor="t" rtlCol="false" tIns="0" lIns="0" bIns="0" rIns="0">
            <a:spAutoFit/>
          </a:bodyPr>
          <a:lstStyle/>
          <a:p>
            <a:pPr algn="l">
              <a:lnSpc>
                <a:spcPts val="3919"/>
              </a:lnSpc>
              <a:spcBef>
                <a:spcPct val="0"/>
              </a:spcBef>
            </a:pPr>
            <a:r>
              <a:rPr lang="en-US" b="true" sz="2799">
                <a:solidFill>
                  <a:srgbClr val="000000"/>
                </a:solidFill>
                <a:latin typeface="Lato Bold"/>
                <a:ea typeface="Lato Bold"/>
                <a:cs typeface="Lato Bold"/>
                <a:sym typeface="Lato Bold"/>
              </a:rPr>
              <a:t>Pull sentiment and review data from Amazon API  and web scraping.</a:t>
            </a:r>
          </a:p>
        </p:txBody>
      </p:sp>
      <p:sp>
        <p:nvSpPr>
          <p:cNvPr name="TextBox 29" id="29"/>
          <p:cNvSpPr txBox="true"/>
          <p:nvPr/>
        </p:nvSpPr>
        <p:spPr>
          <a:xfrm rot="0">
            <a:off x="10108954" y="2631416"/>
            <a:ext cx="385414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METRICS</a:t>
            </a:r>
          </a:p>
        </p:txBody>
      </p:sp>
      <p:sp>
        <p:nvSpPr>
          <p:cNvPr name="TextBox 30" id="30"/>
          <p:cNvSpPr txBox="true"/>
          <p:nvPr/>
        </p:nvSpPr>
        <p:spPr>
          <a:xfrm rot="0">
            <a:off x="9992870" y="3654886"/>
            <a:ext cx="6104352" cy="6508116"/>
          </a:xfrm>
          <a:prstGeom prst="rect">
            <a:avLst/>
          </a:prstGeom>
        </p:spPr>
        <p:txBody>
          <a:bodyPr anchor="t" rtlCol="false" tIns="0" lIns="0" bIns="0" rIns="0">
            <a:spAutoFit/>
          </a:bodyPr>
          <a:lstStyle/>
          <a:p>
            <a:pPr algn="l">
              <a:lnSpc>
                <a:spcPts val="4199"/>
              </a:lnSpc>
            </a:pPr>
            <a:r>
              <a:rPr lang="en-US" sz="2999" b="true">
                <a:solidFill>
                  <a:srgbClr val="000000"/>
                </a:solidFill>
                <a:latin typeface="Lato Bold"/>
                <a:ea typeface="Lato Bold"/>
                <a:cs typeface="Lato Bold"/>
                <a:sym typeface="Lato Bold"/>
              </a:rPr>
              <a:t>[ Sentiment Trends ]</a:t>
            </a:r>
          </a:p>
          <a:p>
            <a:pPr algn="l">
              <a:lnSpc>
                <a:spcPts val="3919"/>
              </a:lnSpc>
            </a:pPr>
            <a:r>
              <a:rPr lang="en-US" sz="2799" b="true">
                <a:solidFill>
                  <a:srgbClr val="000000"/>
                </a:solidFill>
                <a:latin typeface="Lato Bold"/>
                <a:ea typeface="Lato Bold"/>
                <a:cs typeface="Lato Bold"/>
                <a:sym typeface="Lato Bold"/>
              </a:rPr>
              <a:t>Track positive, neutral, and negative sentiments over time.</a:t>
            </a:r>
          </a:p>
          <a:p>
            <a:pPr algn="l">
              <a:lnSpc>
                <a:spcPts val="3919"/>
              </a:lnSpc>
            </a:pPr>
          </a:p>
          <a:p>
            <a:pPr algn="l">
              <a:lnSpc>
                <a:spcPts val="4199"/>
              </a:lnSpc>
            </a:pPr>
            <a:r>
              <a:rPr lang="en-US" sz="2999" b="true">
                <a:solidFill>
                  <a:srgbClr val="000000"/>
                </a:solidFill>
                <a:latin typeface="Lato Bold"/>
                <a:ea typeface="Lato Bold"/>
                <a:cs typeface="Lato Bold"/>
                <a:sym typeface="Lato Bold"/>
              </a:rPr>
              <a:t>[ </a:t>
            </a:r>
            <a:r>
              <a:rPr lang="en-US" sz="2999" b="true">
                <a:solidFill>
                  <a:srgbClr val="000000"/>
                </a:solidFill>
                <a:latin typeface="Lato Bold"/>
                <a:ea typeface="Lato Bold"/>
                <a:cs typeface="Lato Bold"/>
                <a:sym typeface="Lato Bold"/>
              </a:rPr>
              <a:t>Product Comparison ]</a:t>
            </a:r>
          </a:p>
          <a:p>
            <a:pPr algn="l">
              <a:lnSpc>
                <a:spcPts val="3919"/>
              </a:lnSpc>
            </a:pPr>
            <a:r>
              <a:rPr lang="en-US" sz="2799" b="true">
                <a:solidFill>
                  <a:srgbClr val="000000"/>
                </a:solidFill>
                <a:latin typeface="Lato Bold"/>
                <a:ea typeface="Lato Bold"/>
                <a:cs typeface="Lato Bold"/>
                <a:sym typeface="Lato Bold"/>
              </a:rPr>
              <a:t>Visualize sentiment distribution across different products or categories.</a:t>
            </a:r>
          </a:p>
          <a:p>
            <a:pPr algn="l">
              <a:lnSpc>
                <a:spcPts val="3919"/>
              </a:lnSpc>
            </a:pPr>
          </a:p>
          <a:p>
            <a:pPr algn="l">
              <a:lnSpc>
                <a:spcPts val="4199"/>
              </a:lnSpc>
            </a:pPr>
            <a:r>
              <a:rPr lang="en-US" sz="2999" b="true">
                <a:solidFill>
                  <a:srgbClr val="000000"/>
                </a:solidFill>
                <a:latin typeface="Lato Bold"/>
                <a:ea typeface="Lato Bold"/>
                <a:cs typeface="Lato Bold"/>
                <a:sym typeface="Lato Bold"/>
              </a:rPr>
              <a:t>[ </a:t>
            </a:r>
            <a:r>
              <a:rPr lang="en-US" sz="2999" b="true">
                <a:solidFill>
                  <a:srgbClr val="000000"/>
                </a:solidFill>
                <a:latin typeface="Lato Bold"/>
                <a:ea typeface="Lato Bold"/>
                <a:cs typeface="Lato Bold"/>
                <a:sym typeface="Lato Bold"/>
              </a:rPr>
              <a:t>Top Keywords ]</a:t>
            </a:r>
          </a:p>
          <a:p>
            <a:pPr algn="l">
              <a:lnSpc>
                <a:spcPts val="3919"/>
              </a:lnSpc>
              <a:spcBef>
                <a:spcPct val="0"/>
              </a:spcBef>
            </a:pPr>
            <a:r>
              <a:rPr lang="en-US" b="true" sz="2799">
                <a:solidFill>
                  <a:srgbClr val="000000"/>
                </a:solidFill>
                <a:latin typeface="Lato Bold"/>
                <a:ea typeface="Lato Bold"/>
                <a:cs typeface="Lato Bold"/>
                <a:sym typeface="Lato Bold"/>
              </a:rPr>
              <a:t>Display frequently used positive and negative keywords in customer reviews.</a:t>
            </a:r>
          </a:p>
          <a:p>
            <a:pPr algn="l">
              <a:lnSpc>
                <a:spcPts val="3919"/>
              </a:lnSpc>
              <a:spcBef>
                <a:spcPct val="0"/>
              </a:spcBef>
            </a:pPr>
          </a:p>
        </p:txBody>
      </p:sp>
      <p:sp>
        <p:nvSpPr>
          <p:cNvPr name="TextBox 31" id="31"/>
          <p:cNvSpPr txBox="true"/>
          <p:nvPr/>
        </p:nvSpPr>
        <p:spPr>
          <a:xfrm rot="0">
            <a:off x="2306861" y="6462716"/>
            <a:ext cx="385414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BF9F1"/>
                </a:solidFill>
                <a:latin typeface="Lato Bold"/>
                <a:ea typeface="Lato Bold"/>
                <a:cs typeface="Lato Bold"/>
                <a:sym typeface="Lato Bold"/>
              </a:rPr>
              <a:t>VISUALIZATION TOOLS</a:t>
            </a:r>
          </a:p>
        </p:txBody>
      </p:sp>
      <p:sp>
        <p:nvSpPr>
          <p:cNvPr name="TextBox 32" id="32"/>
          <p:cNvSpPr txBox="true"/>
          <p:nvPr/>
        </p:nvSpPr>
        <p:spPr>
          <a:xfrm rot="0">
            <a:off x="2271414" y="7946171"/>
            <a:ext cx="5872185" cy="986155"/>
          </a:xfrm>
          <a:prstGeom prst="rect">
            <a:avLst/>
          </a:prstGeom>
        </p:spPr>
        <p:txBody>
          <a:bodyPr anchor="t" rtlCol="false" tIns="0" lIns="0" bIns="0" rIns="0">
            <a:spAutoFit/>
          </a:bodyPr>
          <a:lstStyle/>
          <a:p>
            <a:pPr algn="l">
              <a:lnSpc>
                <a:spcPts val="3919"/>
              </a:lnSpc>
              <a:spcBef>
                <a:spcPct val="0"/>
              </a:spcBef>
            </a:pPr>
            <a:r>
              <a:rPr lang="en-US" b="true" sz="2799">
                <a:solidFill>
                  <a:srgbClr val="000000"/>
                </a:solidFill>
                <a:latin typeface="Lato Bold"/>
                <a:ea typeface="Lato Bold"/>
                <a:cs typeface="Lato Bold"/>
                <a:sym typeface="Lato Bold"/>
              </a:rPr>
              <a:t>Use Tableau for dynamic, interactive charts and reports.</a:t>
            </a:r>
          </a:p>
        </p:txBody>
      </p:sp>
      <p:sp>
        <p:nvSpPr>
          <p:cNvPr name="Freeform 33" id="33"/>
          <p:cNvSpPr/>
          <p:nvPr/>
        </p:nvSpPr>
        <p:spPr>
          <a:xfrm flipH="false" flipV="false" rot="0">
            <a:off x="15764658" y="2647291"/>
            <a:ext cx="446341" cy="457200"/>
          </a:xfrm>
          <a:custGeom>
            <a:avLst/>
            <a:gdLst/>
            <a:ahLst/>
            <a:cxnLst/>
            <a:rect r="r" b="b" t="t" l="l"/>
            <a:pathLst>
              <a:path h="457200" w="446341">
                <a:moveTo>
                  <a:pt x="0" y="0"/>
                </a:moveTo>
                <a:lnTo>
                  <a:pt x="446342" y="0"/>
                </a:lnTo>
                <a:lnTo>
                  <a:pt x="446342" y="457200"/>
                </a:lnTo>
                <a:lnTo>
                  <a:pt x="0" y="457200"/>
                </a:lnTo>
                <a:lnTo>
                  <a:pt x="0" y="0"/>
                </a:lnTo>
                <a:close/>
              </a:path>
            </a:pathLst>
          </a:custGeom>
          <a:blipFill>
            <a:blip r:embed="rId6"/>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271414" y="1413710"/>
            <a:ext cx="13745171" cy="10034901"/>
          </a:xfrm>
          <a:custGeom>
            <a:avLst/>
            <a:gdLst/>
            <a:ahLst/>
            <a:cxnLst/>
            <a:rect r="r" b="b" t="t" l="l"/>
            <a:pathLst>
              <a:path h="10034901" w="13745171">
                <a:moveTo>
                  <a:pt x="0" y="0"/>
                </a:moveTo>
                <a:lnTo>
                  <a:pt x="13745172" y="0"/>
                </a:lnTo>
                <a:lnTo>
                  <a:pt x="13745172" y="10034902"/>
                </a:lnTo>
                <a:lnTo>
                  <a:pt x="0" y="10034902"/>
                </a:lnTo>
                <a:lnTo>
                  <a:pt x="0" y="0"/>
                </a:lnTo>
                <a:close/>
              </a:path>
            </a:pathLst>
          </a:custGeom>
          <a:blipFill>
            <a:blip r:embed="rId2"/>
            <a:stretch>
              <a:fillRect l="-523" t="0" r="-523" b="0"/>
            </a:stretch>
          </a:blipFill>
        </p:spPr>
      </p:sp>
      <p:grpSp>
        <p:nvGrpSpPr>
          <p:cNvPr name="Group 3" id="3"/>
          <p:cNvGrpSpPr/>
          <p:nvPr/>
        </p:nvGrpSpPr>
        <p:grpSpPr>
          <a:xfrm rot="0">
            <a:off x="1586453" y="1949703"/>
            <a:ext cx="7068458" cy="839660"/>
            <a:chOff x="0" y="0"/>
            <a:chExt cx="1861651" cy="221145"/>
          </a:xfrm>
        </p:grpSpPr>
        <p:sp>
          <p:nvSpPr>
            <p:cNvPr name="Freeform 4" id="4"/>
            <p:cNvSpPr/>
            <p:nvPr/>
          </p:nvSpPr>
          <p:spPr>
            <a:xfrm flipH="false" flipV="false" rot="0">
              <a:off x="0" y="0"/>
              <a:ext cx="1861651" cy="221145"/>
            </a:xfrm>
            <a:custGeom>
              <a:avLst/>
              <a:gdLst/>
              <a:ahLst/>
              <a:cxnLst/>
              <a:rect r="r" b="b" t="t" l="l"/>
              <a:pathLst>
                <a:path h="221145" w="1861651">
                  <a:moveTo>
                    <a:pt x="65717" y="0"/>
                  </a:moveTo>
                  <a:lnTo>
                    <a:pt x="1795935" y="0"/>
                  </a:lnTo>
                  <a:cubicBezTo>
                    <a:pt x="1813364" y="0"/>
                    <a:pt x="1830079" y="6924"/>
                    <a:pt x="1842403" y="19248"/>
                  </a:cubicBezTo>
                  <a:cubicBezTo>
                    <a:pt x="1854728" y="31572"/>
                    <a:pt x="1861651" y="48287"/>
                    <a:pt x="1861651" y="65717"/>
                  </a:cubicBezTo>
                  <a:lnTo>
                    <a:pt x="1861651" y="155428"/>
                  </a:lnTo>
                  <a:cubicBezTo>
                    <a:pt x="1861651" y="191723"/>
                    <a:pt x="1832229" y="221145"/>
                    <a:pt x="1795935" y="221145"/>
                  </a:cubicBezTo>
                  <a:lnTo>
                    <a:pt x="65717" y="221145"/>
                  </a:lnTo>
                  <a:cubicBezTo>
                    <a:pt x="29422" y="221145"/>
                    <a:pt x="0" y="191723"/>
                    <a:pt x="0" y="155428"/>
                  </a:cubicBezTo>
                  <a:lnTo>
                    <a:pt x="0" y="65717"/>
                  </a:lnTo>
                  <a:cubicBezTo>
                    <a:pt x="0" y="29422"/>
                    <a:pt x="29422" y="0"/>
                    <a:pt x="65717" y="0"/>
                  </a:cubicBezTo>
                  <a:close/>
                </a:path>
              </a:pathLst>
            </a:custGeom>
            <a:solidFill>
              <a:srgbClr val="000000"/>
            </a:solidFill>
            <a:ln w="38100" cap="rnd">
              <a:solidFill>
                <a:srgbClr val="FBF9F1"/>
              </a:solidFill>
              <a:prstDash val="solid"/>
              <a:round/>
            </a:ln>
          </p:spPr>
        </p:sp>
        <p:sp>
          <p:nvSpPr>
            <p:cNvPr name="TextBox 5" id="5"/>
            <p:cNvSpPr txBox="true"/>
            <p:nvPr/>
          </p:nvSpPr>
          <p:spPr>
            <a:xfrm>
              <a:off x="0" y="-38100"/>
              <a:ext cx="1861651" cy="25924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586453" y="2983148"/>
            <a:ext cx="7068458" cy="2842306"/>
            <a:chOff x="0" y="0"/>
            <a:chExt cx="1861651" cy="748591"/>
          </a:xfrm>
        </p:grpSpPr>
        <p:sp>
          <p:nvSpPr>
            <p:cNvPr name="Freeform 7" id="7"/>
            <p:cNvSpPr/>
            <p:nvPr/>
          </p:nvSpPr>
          <p:spPr>
            <a:xfrm flipH="false" flipV="false" rot="0">
              <a:off x="0" y="0"/>
              <a:ext cx="1861651" cy="748591"/>
            </a:xfrm>
            <a:custGeom>
              <a:avLst/>
              <a:gdLst/>
              <a:ahLst/>
              <a:cxnLst/>
              <a:rect r="r" b="b" t="t" l="l"/>
              <a:pathLst>
                <a:path h="748591" w="1861651">
                  <a:moveTo>
                    <a:pt x="21906" y="0"/>
                  </a:moveTo>
                  <a:lnTo>
                    <a:pt x="1839746" y="0"/>
                  </a:lnTo>
                  <a:cubicBezTo>
                    <a:pt x="1845556" y="0"/>
                    <a:pt x="1851127" y="2308"/>
                    <a:pt x="1855236" y="6416"/>
                  </a:cubicBezTo>
                  <a:cubicBezTo>
                    <a:pt x="1859344" y="10524"/>
                    <a:pt x="1861651" y="16096"/>
                    <a:pt x="1861651" y="21906"/>
                  </a:cubicBezTo>
                  <a:lnTo>
                    <a:pt x="1861651" y="726685"/>
                  </a:lnTo>
                  <a:cubicBezTo>
                    <a:pt x="1861651" y="738783"/>
                    <a:pt x="1851844" y="748591"/>
                    <a:pt x="1839746" y="748591"/>
                  </a:cubicBezTo>
                  <a:lnTo>
                    <a:pt x="21906" y="748591"/>
                  </a:lnTo>
                  <a:cubicBezTo>
                    <a:pt x="16096" y="748591"/>
                    <a:pt x="10524" y="746283"/>
                    <a:pt x="6416" y="742175"/>
                  </a:cubicBezTo>
                  <a:cubicBezTo>
                    <a:pt x="2308" y="738067"/>
                    <a:pt x="0" y="732495"/>
                    <a:pt x="0" y="726685"/>
                  </a:cubicBezTo>
                  <a:lnTo>
                    <a:pt x="0" y="21906"/>
                  </a:lnTo>
                  <a:cubicBezTo>
                    <a:pt x="0" y="9807"/>
                    <a:pt x="9807" y="0"/>
                    <a:pt x="21906" y="0"/>
                  </a:cubicBezTo>
                  <a:close/>
                </a:path>
              </a:pathLst>
            </a:custGeom>
            <a:solidFill>
              <a:srgbClr val="FBF9F1"/>
            </a:solidFill>
            <a:ln w="38100" cap="sq">
              <a:solidFill>
                <a:srgbClr val="FBF9F1"/>
              </a:solidFill>
              <a:prstDash val="solid"/>
              <a:miter/>
            </a:ln>
          </p:spPr>
        </p:sp>
        <p:sp>
          <p:nvSpPr>
            <p:cNvPr name="TextBox 8" id="8"/>
            <p:cNvSpPr txBox="true"/>
            <p:nvPr/>
          </p:nvSpPr>
          <p:spPr>
            <a:xfrm>
              <a:off x="0" y="-38100"/>
              <a:ext cx="1861651" cy="786691"/>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7950446" y="2139206"/>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3"/>
            <a:stretch>
              <a:fillRect l="0" t="0" r="0" b="0"/>
            </a:stretch>
          </a:blipFill>
        </p:spPr>
      </p:sp>
      <p:grpSp>
        <p:nvGrpSpPr>
          <p:cNvPr name="Group 10" id="10"/>
          <p:cNvGrpSpPr/>
          <p:nvPr/>
        </p:nvGrpSpPr>
        <p:grpSpPr>
          <a:xfrm rot="0">
            <a:off x="9633090" y="1949703"/>
            <a:ext cx="6823913" cy="839660"/>
            <a:chOff x="0" y="0"/>
            <a:chExt cx="1797245" cy="221145"/>
          </a:xfrm>
        </p:grpSpPr>
        <p:sp>
          <p:nvSpPr>
            <p:cNvPr name="Freeform 11" id="11"/>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FD944"/>
              </a:solidFill>
              <a:prstDash val="solid"/>
              <a:round/>
            </a:ln>
          </p:spPr>
        </p:sp>
        <p:sp>
          <p:nvSpPr>
            <p:cNvPr name="TextBox 12" id="12"/>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9633090" y="3047102"/>
            <a:ext cx="6823913" cy="4192796"/>
            <a:chOff x="0" y="0"/>
            <a:chExt cx="1797245" cy="1104276"/>
          </a:xfrm>
        </p:grpSpPr>
        <p:sp>
          <p:nvSpPr>
            <p:cNvPr name="Freeform 14" id="14"/>
            <p:cNvSpPr/>
            <p:nvPr/>
          </p:nvSpPr>
          <p:spPr>
            <a:xfrm flipH="false" flipV="false" rot="0">
              <a:off x="0" y="0"/>
              <a:ext cx="1797245" cy="1104276"/>
            </a:xfrm>
            <a:custGeom>
              <a:avLst/>
              <a:gdLst/>
              <a:ahLst/>
              <a:cxnLst/>
              <a:rect r="r" b="b" t="t" l="l"/>
              <a:pathLst>
                <a:path h="1104276" w="1797245">
                  <a:moveTo>
                    <a:pt x="22691" y="0"/>
                  </a:moveTo>
                  <a:lnTo>
                    <a:pt x="1774554" y="0"/>
                  </a:lnTo>
                  <a:cubicBezTo>
                    <a:pt x="1787086" y="0"/>
                    <a:pt x="1797245" y="10159"/>
                    <a:pt x="1797245" y="22691"/>
                  </a:cubicBezTo>
                  <a:lnTo>
                    <a:pt x="1797245" y="1081585"/>
                  </a:lnTo>
                  <a:cubicBezTo>
                    <a:pt x="1797245" y="1094117"/>
                    <a:pt x="1787086" y="1104276"/>
                    <a:pt x="1774554" y="1104276"/>
                  </a:cubicBezTo>
                  <a:lnTo>
                    <a:pt x="22691" y="1104276"/>
                  </a:lnTo>
                  <a:cubicBezTo>
                    <a:pt x="10159" y="1104276"/>
                    <a:pt x="0" y="1094117"/>
                    <a:pt x="0" y="1081585"/>
                  </a:cubicBezTo>
                  <a:lnTo>
                    <a:pt x="0" y="22691"/>
                  </a:lnTo>
                  <a:cubicBezTo>
                    <a:pt x="0" y="10159"/>
                    <a:pt x="10159" y="0"/>
                    <a:pt x="22691" y="0"/>
                  </a:cubicBezTo>
                  <a:close/>
                </a:path>
              </a:pathLst>
            </a:custGeom>
            <a:solidFill>
              <a:srgbClr val="FFD944"/>
            </a:solidFill>
            <a:ln w="38100" cap="sq">
              <a:solidFill>
                <a:srgbClr val="FFD944"/>
              </a:solidFill>
              <a:prstDash val="solid"/>
              <a:miter/>
            </a:ln>
          </p:spPr>
        </p:sp>
        <p:sp>
          <p:nvSpPr>
            <p:cNvPr name="TextBox 15" id="15"/>
            <p:cNvSpPr txBox="true"/>
            <p:nvPr/>
          </p:nvSpPr>
          <p:spPr>
            <a:xfrm>
              <a:off x="0" y="-38100"/>
              <a:ext cx="1797245" cy="1142376"/>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1586453" y="5968329"/>
            <a:ext cx="7068458" cy="839660"/>
            <a:chOff x="0" y="0"/>
            <a:chExt cx="1861651" cy="221145"/>
          </a:xfrm>
        </p:grpSpPr>
        <p:sp>
          <p:nvSpPr>
            <p:cNvPr name="Freeform 17" id="17"/>
            <p:cNvSpPr/>
            <p:nvPr/>
          </p:nvSpPr>
          <p:spPr>
            <a:xfrm flipH="false" flipV="false" rot="0">
              <a:off x="0" y="0"/>
              <a:ext cx="1861651" cy="221145"/>
            </a:xfrm>
            <a:custGeom>
              <a:avLst/>
              <a:gdLst/>
              <a:ahLst/>
              <a:cxnLst/>
              <a:rect r="r" b="b" t="t" l="l"/>
              <a:pathLst>
                <a:path h="221145" w="1861651">
                  <a:moveTo>
                    <a:pt x="65717" y="0"/>
                  </a:moveTo>
                  <a:lnTo>
                    <a:pt x="1795935" y="0"/>
                  </a:lnTo>
                  <a:cubicBezTo>
                    <a:pt x="1813364" y="0"/>
                    <a:pt x="1830079" y="6924"/>
                    <a:pt x="1842403" y="19248"/>
                  </a:cubicBezTo>
                  <a:cubicBezTo>
                    <a:pt x="1854728" y="31572"/>
                    <a:pt x="1861651" y="48287"/>
                    <a:pt x="1861651" y="65717"/>
                  </a:cubicBezTo>
                  <a:lnTo>
                    <a:pt x="1861651" y="155428"/>
                  </a:lnTo>
                  <a:cubicBezTo>
                    <a:pt x="1861651" y="191723"/>
                    <a:pt x="1832229" y="221145"/>
                    <a:pt x="1795935" y="221145"/>
                  </a:cubicBezTo>
                  <a:lnTo>
                    <a:pt x="65717" y="221145"/>
                  </a:lnTo>
                  <a:cubicBezTo>
                    <a:pt x="29422" y="221145"/>
                    <a:pt x="0" y="191723"/>
                    <a:pt x="0" y="155428"/>
                  </a:cubicBezTo>
                  <a:lnTo>
                    <a:pt x="0" y="65717"/>
                  </a:lnTo>
                  <a:cubicBezTo>
                    <a:pt x="0" y="29422"/>
                    <a:pt x="29422" y="0"/>
                    <a:pt x="65717" y="0"/>
                  </a:cubicBezTo>
                  <a:close/>
                </a:path>
              </a:pathLst>
            </a:custGeom>
            <a:solidFill>
              <a:srgbClr val="000000"/>
            </a:solidFill>
            <a:ln w="38100" cap="rnd">
              <a:solidFill>
                <a:srgbClr val="FBF9F1"/>
              </a:solidFill>
              <a:prstDash val="solid"/>
              <a:round/>
            </a:ln>
          </p:spPr>
        </p:sp>
        <p:sp>
          <p:nvSpPr>
            <p:cNvPr name="TextBox 18" id="18"/>
            <p:cNvSpPr txBox="true"/>
            <p:nvPr/>
          </p:nvSpPr>
          <p:spPr>
            <a:xfrm>
              <a:off x="0" y="-38100"/>
              <a:ext cx="1861651" cy="259245"/>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1586453" y="6954039"/>
            <a:ext cx="7313003" cy="3261996"/>
            <a:chOff x="0" y="0"/>
            <a:chExt cx="1926058" cy="859127"/>
          </a:xfrm>
        </p:grpSpPr>
        <p:sp>
          <p:nvSpPr>
            <p:cNvPr name="Freeform 20" id="20"/>
            <p:cNvSpPr/>
            <p:nvPr/>
          </p:nvSpPr>
          <p:spPr>
            <a:xfrm flipH="false" flipV="false" rot="0">
              <a:off x="0" y="0"/>
              <a:ext cx="1926058" cy="859127"/>
            </a:xfrm>
            <a:custGeom>
              <a:avLst/>
              <a:gdLst/>
              <a:ahLst/>
              <a:cxnLst/>
              <a:rect r="r" b="b" t="t" l="l"/>
              <a:pathLst>
                <a:path h="859127" w="1926058">
                  <a:moveTo>
                    <a:pt x="21173" y="0"/>
                  </a:moveTo>
                  <a:lnTo>
                    <a:pt x="1904885" y="0"/>
                  </a:lnTo>
                  <a:cubicBezTo>
                    <a:pt x="1910501" y="0"/>
                    <a:pt x="1915886" y="2231"/>
                    <a:pt x="1919857" y="6201"/>
                  </a:cubicBezTo>
                  <a:cubicBezTo>
                    <a:pt x="1923828" y="10172"/>
                    <a:pt x="1926058" y="15558"/>
                    <a:pt x="1926058" y="21173"/>
                  </a:cubicBezTo>
                  <a:lnTo>
                    <a:pt x="1926058" y="837954"/>
                  </a:lnTo>
                  <a:cubicBezTo>
                    <a:pt x="1926058" y="843569"/>
                    <a:pt x="1923828" y="848954"/>
                    <a:pt x="1919857" y="852925"/>
                  </a:cubicBezTo>
                  <a:cubicBezTo>
                    <a:pt x="1915886" y="856896"/>
                    <a:pt x="1910501" y="859127"/>
                    <a:pt x="1904885" y="859127"/>
                  </a:cubicBezTo>
                  <a:lnTo>
                    <a:pt x="21173" y="859127"/>
                  </a:lnTo>
                  <a:cubicBezTo>
                    <a:pt x="15558" y="859127"/>
                    <a:pt x="10172" y="856896"/>
                    <a:pt x="6201" y="852925"/>
                  </a:cubicBezTo>
                  <a:cubicBezTo>
                    <a:pt x="2231" y="848954"/>
                    <a:pt x="0" y="843569"/>
                    <a:pt x="0" y="837954"/>
                  </a:cubicBezTo>
                  <a:lnTo>
                    <a:pt x="0" y="21173"/>
                  </a:lnTo>
                  <a:cubicBezTo>
                    <a:pt x="0" y="15558"/>
                    <a:pt x="2231" y="10172"/>
                    <a:pt x="6201" y="6201"/>
                  </a:cubicBezTo>
                  <a:cubicBezTo>
                    <a:pt x="10172" y="2231"/>
                    <a:pt x="15558" y="0"/>
                    <a:pt x="21173" y="0"/>
                  </a:cubicBezTo>
                  <a:close/>
                </a:path>
              </a:pathLst>
            </a:custGeom>
            <a:solidFill>
              <a:srgbClr val="FBF9F1"/>
            </a:solidFill>
            <a:ln w="38100" cap="sq">
              <a:solidFill>
                <a:srgbClr val="FBF9F1"/>
              </a:solidFill>
              <a:prstDash val="solid"/>
              <a:miter/>
            </a:ln>
          </p:spPr>
        </p:sp>
        <p:sp>
          <p:nvSpPr>
            <p:cNvPr name="TextBox 21" id="21"/>
            <p:cNvSpPr txBox="true"/>
            <p:nvPr/>
          </p:nvSpPr>
          <p:spPr>
            <a:xfrm>
              <a:off x="0" y="-38100"/>
              <a:ext cx="1926058" cy="897227"/>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0">
            <a:off x="7950446" y="6157831"/>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3"/>
            <a:stretch>
              <a:fillRect l="0" t="0" r="0" b="0"/>
            </a:stretch>
          </a:blipFill>
        </p:spPr>
      </p:sp>
      <p:grpSp>
        <p:nvGrpSpPr>
          <p:cNvPr name="Group 23" id="23"/>
          <p:cNvGrpSpPr/>
          <p:nvPr/>
        </p:nvGrpSpPr>
        <p:grpSpPr>
          <a:xfrm rot="0">
            <a:off x="9633090" y="7404544"/>
            <a:ext cx="6823913" cy="839660"/>
            <a:chOff x="0" y="0"/>
            <a:chExt cx="1797245" cy="221145"/>
          </a:xfrm>
        </p:grpSpPr>
        <p:sp>
          <p:nvSpPr>
            <p:cNvPr name="Freeform 24" id="24"/>
            <p:cNvSpPr/>
            <p:nvPr/>
          </p:nvSpPr>
          <p:spPr>
            <a:xfrm flipH="false" flipV="false" rot="0">
              <a:off x="0" y="0"/>
              <a:ext cx="1797245" cy="221145"/>
            </a:xfrm>
            <a:custGeom>
              <a:avLst/>
              <a:gdLst/>
              <a:ahLst/>
              <a:cxnLst/>
              <a:rect r="r" b="b" t="t" l="l"/>
              <a:pathLst>
                <a:path h="221145" w="1797245">
                  <a:moveTo>
                    <a:pt x="68072" y="0"/>
                  </a:moveTo>
                  <a:lnTo>
                    <a:pt x="1729173" y="0"/>
                  </a:lnTo>
                  <a:cubicBezTo>
                    <a:pt x="1766768" y="0"/>
                    <a:pt x="1797245" y="30477"/>
                    <a:pt x="1797245" y="68072"/>
                  </a:cubicBezTo>
                  <a:lnTo>
                    <a:pt x="1797245" y="153073"/>
                  </a:lnTo>
                  <a:cubicBezTo>
                    <a:pt x="1797245" y="190668"/>
                    <a:pt x="1766768" y="221145"/>
                    <a:pt x="1729173" y="221145"/>
                  </a:cubicBezTo>
                  <a:lnTo>
                    <a:pt x="68072" y="221145"/>
                  </a:lnTo>
                  <a:cubicBezTo>
                    <a:pt x="30477" y="221145"/>
                    <a:pt x="0" y="190668"/>
                    <a:pt x="0" y="153073"/>
                  </a:cubicBezTo>
                  <a:lnTo>
                    <a:pt x="0" y="68072"/>
                  </a:lnTo>
                  <a:cubicBezTo>
                    <a:pt x="0" y="30477"/>
                    <a:pt x="30477" y="0"/>
                    <a:pt x="68072" y="0"/>
                  </a:cubicBezTo>
                  <a:close/>
                </a:path>
              </a:pathLst>
            </a:custGeom>
            <a:solidFill>
              <a:srgbClr val="000000"/>
            </a:solidFill>
            <a:ln w="38100" cap="rnd">
              <a:solidFill>
                <a:srgbClr val="FBF9F1"/>
              </a:solidFill>
              <a:prstDash val="solid"/>
              <a:round/>
            </a:ln>
          </p:spPr>
        </p:sp>
        <p:sp>
          <p:nvSpPr>
            <p:cNvPr name="TextBox 25" id="25"/>
            <p:cNvSpPr txBox="true"/>
            <p:nvPr/>
          </p:nvSpPr>
          <p:spPr>
            <a:xfrm>
              <a:off x="0" y="-38100"/>
              <a:ext cx="1797245" cy="259245"/>
            </a:xfrm>
            <a:prstGeom prst="rect">
              <a:avLst/>
            </a:prstGeom>
          </p:spPr>
          <p:txBody>
            <a:bodyPr anchor="ctr" rtlCol="false" tIns="50800" lIns="50800" bIns="50800" rIns="50800"/>
            <a:lstStyle/>
            <a:p>
              <a:pPr algn="ctr">
                <a:lnSpc>
                  <a:spcPts val="2659"/>
                </a:lnSpc>
              </a:pPr>
            </a:p>
          </p:txBody>
        </p:sp>
      </p:grpSp>
      <p:grpSp>
        <p:nvGrpSpPr>
          <p:cNvPr name="Group 26" id="26"/>
          <p:cNvGrpSpPr/>
          <p:nvPr/>
        </p:nvGrpSpPr>
        <p:grpSpPr>
          <a:xfrm rot="0">
            <a:off x="9633090" y="8479759"/>
            <a:ext cx="6823913" cy="1616756"/>
            <a:chOff x="0" y="0"/>
            <a:chExt cx="1797245" cy="425812"/>
          </a:xfrm>
        </p:grpSpPr>
        <p:sp>
          <p:nvSpPr>
            <p:cNvPr name="Freeform 27" id="27"/>
            <p:cNvSpPr/>
            <p:nvPr/>
          </p:nvSpPr>
          <p:spPr>
            <a:xfrm flipH="false" flipV="false" rot="0">
              <a:off x="0" y="0"/>
              <a:ext cx="1797245" cy="425812"/>
            </a:xfrm>
            <a:custGeom>
              <a:avLst/>
              <a:gdLst/>
              <a:ahLst/>
              <a:cxnLst/>
              <a:rect r="r" b="b" t="t" l="l"/>
              <a:pathLst>
                <a:path h="425812" w="1797245">
                  <a:moveTo>
                    <a:pt x="22691" y="0"/>
                  </a:moveTo>
                  <a:lnTo>
                    <a:pt x="1774554" y="0"/>
                  </a:lnTo>
                  <a:cubicBezTo>
                    <a:pt x="1787086" y="0"/>
                    <a:pt x="1797245" y="10159"/>
                    <a:pt x="1797245" y="22691"/>
                  </a:cubicBezTo>
                  <a:lnTo>
                    <a:pt x="1797245" y="403122"/>
                  </a:lnTo>
                  <a:cubicBezTo>
                    <a:pt x="1797245" y="415653"/>
                    <a:pt x="1787086" y="425812"/>
                    <a:pt x="1774554" y="425812"/>
                  </a:cubicBezTo>
                  <a:lnTo>
                    <a:pt x="22691" y="425812"/>
                  </a:lnTo>
                  <a:cubicBezTo>
                    <a:pt x="10159" y="425812"/>
                    <a:pt x="0" y="415653"/>
                    <a:pt x="0" y="403122"/>
                  </a:cubicBezTo>
                  <a:lnTo>
                    <a:pt x="0" y="22691"/>
                  </a:lnTo>
                  <a:cubicBezTo>
                    <a:pt x="0" y="10159"/>
                    <a:pt x="10159" y="0"/>
                    <a:pt x="22691" y="0"/>
                  </a:cubicBezTo>
                  <a:close/>
                </a:path>
              </a:pathLst>
            </a:custGeom>
            <a:solidFill>
              <a:srgbClr val="FBF9F1"/>
            </a:solidFill>
            <a:ln w="38100" cap="sq">
              <a:solidFill>
                <a:srgbClr val="FBF9F1"/>
              </a:solidFill>
              <a:prstDash val="solid"/>
              <a:miter/>
            </a:ln>
          </p:spPr>
        </p:sp>
        <p:sp>
          <p:nvSpPr>
            <p:cNvPr name="TextBox 28" id="28"/>
            <p:cNvSpPr txBox="true"/>
            <p:nvPr/>
          </p:nvSpPr>
          <p:spPr>
            <a:xfrm>
              <a:off x="0" y="-38100"/>
              <a:ext cx="1797245" cy="463912"/>
            </a:xfrm>
            <a:prstGeom prst="rect">
              <a:avLst/>
            </a:prstGeom>
          </p:spPr>
          <p:txBody>
            <a:bodyPr anchor="ctr" rtlCol="false" tIns="50800" lIns="50800" bIns="50800" rIns="50800"/>
            <a:lstStyle/>
            <a:p>
              <a:pPr algn="ctr">
                <a:lnSpc>
                  <a:spcPts val="2659"/>
                </a:lnSpc>
              </a:pPr>
            </a:p>
          </p:txBody>
        </p:sp>
      </p:grpSp>
      <p:sp>
        <p:nvSpPr>
          <p:cNvPr name="Freeform 29" id="29"/>
          <p:cNvSpPr/>
          <p:nvPr/>
        </p:nvSpPr>
        <p:spPr>
          <a:xfrm flipH="false" flipV="false" rot="0">
            <a:off x="15787986" y="7604569"/>
            <a:ext cx="457200" cy="460655"/>
          </a:xfrm>
          <a:custGeom>
            <a:avLst/>
            <a:gdLst/>
            <a:ahLst/>
            <a:cxnLst/>
            <a:rect r="r" b="b" t="t" l="l"/>
            <a:pathLst>
              <a:path h="460655" w="457200">
                <a:moveTo>
                  <a:pt x="0" y="0"/>
                </a:moveTo>
                <a:lnTo>
                  <a:pt x="457200" y="0"/>
                </a:lnTo>
                <a:lnTo>
                  <a:pt x="457200" y="460655"/>
                </a:lnTo>
                <a:lnTo>
                  <a:pt x="0" y="460655"/>
                </a:lnTo>
                <a:lnTo>
                  <a:pt x="0" y="0"/>
                </a:lnTo>
                <a:close/>
              </a:path>
            </a:pathLst>
          </a:custGeom>
          <a:blipFill>
            <a:blip r:embed="rId3"/>
            <a:stretch>
              <a:fillRect l="0" t="0" r="0" b="0"/>
            </a:stretch>
          </a:blipFill>
        </p:spPr>
      </p:sp>
      <p:sp>
        <p:nvSpPr>
          <p:cNvPr name="Freeform 30" id="30"/>
          <p:cNvSpPr/>
          <p:nvPr/>
        </p:nvSpPr>
        <p:spPr>
          <a:xfrm flipH="false" flipV="false" rot="0">
            <a:off x="15764658" y="2140933"/>
            <a:ext cx="446341" cy="457200"/>
          </a:xfrm>
          <a:custGeom>
            <a:avLst/>
            <a:gdLst/>
            <a:ahLst/>
            <a:cxnLst/>
            <a:rect r="r" b="b" t="t" l="l"/>
            <a:pathLst>
              <a:path h="457200" w="446341">
                <a:moveTo>
                  <a:pt x="0" y="0"/>
                </a:moveTo>
                <a:lnTo>
                  <a:pt x="446342" y="0"/>
                </a:lnTo>
                <a:lnTo>
                  <a:pt x="446342" y="457200"/>
                </a:lnTo>
                <a:lnTo>
                  <a:pt x="0" y="457200"/>
                </a:lnTo>
                <a:lnTo>
                  <a:pt x="0" y="0"/>
                </a:lnTo>
                <a:close/>
              </a:path>
            </a:pathLst>
          </a:custGeom>
          <a:blipFill>
            <a:blip r:embed="rId4"/>
            <a:stretch>
              <a:fillRect l="0" t="0" r="0" b="0"/>
            </a:stretch>
          </a:blipFill>
        </p:spPr>
      </p:sp>
      <p:sp>
        <p:nvSpPr>
          <p:cNvPr name="TextBox 31" id="31"/>
          <p:cNvSpPr txBox="true"/>
          <p:nvPr/>
        </p:nvSpPr>
        <p:spPr>
          <a:xfrm rot="0">
            <a:off x="2306861" y="2125058"/>
            <a:ext cx="385414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BF9F1"/>
                </a:solidFill>
                <a:latin typeface="Lato Bold"/>
                <a:ea typeface="Lato Bold"/>
                <a:cs typeface="Lato Bold"/>
                <a:sym typeface="Lato Bold"/>
              </a:rPr>
              <a:t>FRONTEND</a:t>
            </a:r>
          </a:p>
        </p:txBody>
      </p:sp>
      <p:sp>
        <p:nvSpPr>
          <p:cNvPr name="TextBox 32" id="32"/>
          <p:cNvSpPr txBox="true"/>
          <p:nvPr/>
        </p:nvSpPr>
        <p:spPr>
          <a:xfrm rot="0">
            <a:off x="1830997" y="3151313"/>
            <a:ext cx="6576649" cy="2967355"/>
          </a:xfrm>
          <a:prstGeom prst="rect">
            <a:avLst/>
          </a:prstGeom>
        </p:spPr>
        <p:txBody>
          <a:bodyPr anchor="t" rtlCol="false" tIns="0" lIns="0" bIns="0" rIns="0">
            <a:spAutoFit/>
          </a:bodyPr>
          <a:lstStyle/>
          <a:p>
            <a:pPr algn="l">
              <a:lnSpc>
                <a:spcPts val="3919"/>
              </a:lnSpc>
            </a:pPr>
            <a:r>
              <a:rPr lang="en-US" sz="2799" b="true">
                <a:solidFill>
                  <a:srgbClr val="000000"/>
                </a:solidFill>
                <a:latin typeface="Lato Bold"/>
                <a:ea typeface="Lato Bold"/>
                <a:cs typeface="Lato Bold"/>
                <a:sym typeface="Lato Bold"/>
              </a:rPr>
              <a:t>[ Dashboard ]</a:t>
            </a:r>
          </a:p>
          <a:p>
            <a:pPr algn="l">
              <a:lnSpc>
                <a:spcPts val="3919"/>
              </a:lnSpc>
            </a:pPr>
            <a:r>
              <a:rPr lang="en-US" sz="2799" b="true">
                <a:solidFill>
                  <a:srgbClr val="000000"/>
                </a:solidFill>
                <a:latin typeface="Lato Bold"/>
                <a:ea typeface="Lato Bold"/>
                <a:cs typeface="Lato Bold"/>
                <a:sym typeface="Lato Bold"/>
              </a:rPr>
              <a:t>Tableau for interactive visuals</a:t>
            </a:r>
          </a:p>
          <a:p>
            <a:pPr algn="l">
              <a:lnSpc>
                <a:spcPts val="3919"/>
              </a:lnSpc>
            </a:pPr>
            <a:r>
              <a:rPr lang="en-US" sz="2799" b="true">
                <a:solidFill>
                  <a:srgbClr val="000000"/>
                </a:solidFill>
                <a:latin typeface="Lato Bold"/>
                <a:ea typeface="Lato Bold"/>
                <a:cs typeface="Lato Bold"/>
                <a:sym typeface="Lato Bold"/>
              </a:rPr>
              <a:t>[ Interactivity ]</a:t>
            </a:r>
          </a:p>
          <a:p>
            <a:pPr algn="l">
              <a:lnSpc>
                <a:spcPts val="3919"/>
              </a:lnSpc>
            </a:pPr>
            <a:r>
              <a:rPr lang="en-US" sz="2799" b="true">
                <a:solidFill>
                  <a:srgbClr val="000000"/>
                </a:solidFill>
                <a:latin typeface="Lato Bold"/>
                <a:ea typeface="Lato Bold"/>
                <a:cs typeface="Lato Bold"/>
                <a:sym typeface="Lato Bold"/>
              </a:rPr>
              <a:t>Filter views by sentiment, product, or date.</a:t>
            </a:r>
          </a:p>
          <a:p>
            <a:pPr algn="l">
              <a:lnSpc>
                <a:spcPts val="3919"/>
              </a:lnSpc>
              <a:spcBef>
                <a:spcPct val="0"/>
              </a:spcBef>
            </a:pPr>
          </a:p>
        </p:txBody>
      </p:sp>
      <p:sp>
        <p:nvSpPr>
          <p:cNvPr name="TextBox 33" id="33"/>
          <p:cNvSpPr txBox="true"/>
          <p:nvPr/>
        </p:nvSpPr>
        <p:spPr>
          <a:xfrm rot="0">
            <a:off x="4525413" y="465918"/>
            <a:ext cx="9237174" cy="758825"/>
          </a:xfrm>
          <a:prstGeom prst="rect">
            <a:avLst/>
          </a:prstGeom>
        </p:spPr>
        <p:txBody>
          <a:bodyPr anchor="t" rtlCol="false" tIns="0" lIns="0" bIns="0" rIns="0">
            <a:spAutoFit/>
          </a:bodyPr>
          <a:lstStyle/>
          <a:p>
            <a:pPr algn="ctr">
              <a:lnSpc>
                <a:spcPts val="5500"/>
              </a:lnSpc>
            </a:pPr>
            <a:r>
              <a:rPr lang="en-US" b="true" sz="5000">
                <a:solidFill>
                  <a:srgbClr val="FBF9F1"/>
                </a:solidFill>
                <a:latin typeface="Poppins Bold"/>
                <a:ea typeface="Poppins Bold"/>
                <a:cs typeface="Poppins Bold"/>
                <a:sym typeface="Poppins Bold"/>
              </a:rPr>
              <a:t>APPLICATION STACK</a:t>
            </a:r>
          </a:p>
        </p:txBody>
      </p:sp>
      <p:sp>
        <p:nvSpPr>
          <p:cNvPr name="TextBox 34" id="34"/>
          <p:cNvSpPr txBox="true"/>
          <p:nvPr/>
        </p:nvSpPr>
        <p:spPr>
          <a:xfrm rot="0">
            <a:off x="10108954" y="2125058"/>
            <a:ext cx="385414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FD944"/>
                </a:solidFill>
                <a:latin typeface="Lato Bold"/>
                <a:ea typeface="Lato Bold"/>
                <a:cs typeface="Lato Bold"/>
                <a:sym typeface="Lato Bold"/>
              </a:rPr>
              <a:t>BACKEND</a:t>
            </a:r>
          </a:p>
        </p:txBody>
      </p:sp>
      <p:sp>
        <p:nvSpPr>
          <p:cNvPr name="TextBox 35" id="35"/>
          <p:cNvSpPr txBox="true"/>
          <p:nvPr/>
        </p:nvSpPr>
        <p:spPr>
          <a:xfrm rot="0">
            <a:off x="9897137" y="3151313"/>
            <a:ext cx="6348049" cy="4453255"/>
          </a:xfrm>
          <a:prstGeom prst="rect">
            <a:avLst/>
          </a:prstGeom>
        </p:spPr>
        <p:txBody>
          <a:bodyPr anchor="t" rtlCol="false" tIns="0" lIns="0" bIns="0" rIns="0">
            <a:spAutoFit/>
          </a:bodyPr>
          <a:lstStyle/>
          <a:p>
            <a:pPr algn="l">
              <a:lnSpc>
                <a:spcPts val="3919"/>
              </a:lnSpc>
            </a:pPr>
            <a:r>
              <a:rPr lang="en-US" sz="2799" b="true">
                <a:solidFill>
                  <a:srgbClr val="000000"/>
                </a:solidFill>
                <a:latin typeface="Lato Bold"/>
                <a:ea typeface="Lato Bold"/>
                <a:cs typeface="Lato Bold"/>
                <a:sym typeface="Lato Bold"/>
              </a:rPr>
              <a:t>[ Data Processing ]</a:t>
            </a:r>
          </a:p>
          <a:p>
            <a:pPr algn="l">
              <a:lnSpc>
                <a:spcPts val="3919"/>
              </a:lnSpc>
            </a:pPr>
            <a:r>
              <a:rPr lang="en-US" sz="2799" b="true">
                <a:solidFill>
                  <a:srgbClr val="000000"/>
                </a:solidFill>
                <a:latin typeface="Lato Bold"/>
                <a:ea typeface="Lato Bold"/>
                <a:cs typeface="Lato Bold"/>
                <a:sym typeface="Lato Bold"/>
              </a:rPr>
              <a:t>Python with pandas and NumPy</a:t>
            </a:r>
          </a:p>
          <a:p>
            <a:pPr algn="l">
              <a:lnSpc>
                <a:spcPts val="3919"/>
              </a:lnSpc>
            </a:pPr>
            <a:r>
              <a:rPr lang="en-US" sz="2799" b="true">
                <a:solidFill>
                  <a:srgbClr val="000000"/>
                </a:solidFill>
                <a:latin typeface="Lato Bold"/>
                <a:ea typeface="Lato Bold"/>
                <a:cs typeface="Lato Bold"/>
                <a:sym typeface="Lato Bold"/>
              </a:rPr>
              <a:t>[ API ]</a:t>
            </a:r>
          </a:p>
          <a:p>
            <a:pPr algn="l">
              <a:lnSpc>
                <a:spcPts val="3919"/>
              </a:lnSpc>
            </a:pPr>
            <a:r>
              <a:rPr lang="en-US" sz="2799" b="true">
                <a:solidFill>
                  <a:srgbClr val="000000"/>
                </a:solidFill>
                <a:latin typeface="Lato Bold"/>
                <a:ea typeface="Lato Bold"/>
                <a:cs typeface="Lato Bold"/>
                <a:sym typeface="Lato Bold"/>
              </a:rPr>
              <a:t>FastAPI for data endpoints to serve dashboards.</a:t>
            </a:r>
          </a:p>
          <a:p>
            <a:pPr algn="l">
              <a:lnSpc>
                <a:spcPts val="3919"/>
              </a:lnSpc>
            </a:pPr>
            <a:r>
              <a:rPr lang="en-US" sz="2799" b="true">
                <a:solidFill>
                  <a:srgbClr val="000000"/>
                </a:solidFill>
                <a:latin typeface="Lato Bold"/>
                <a:ea typeface="Lato Bold"/>
                <a:cs typeface="Lato Bold"/>
                <a:sym typeface="Lato Bold"/>
              </a:rPr>
              <a:t>[Sentiment Analysis ]</a:t>
            </a:r>
          </a:p>
          <a:p>
            <a:pPr algn="l">
              <a:lnSpc>
                <a:spcPts val="3919"/>
              </a:lnSpc>
            </a:pPr>
            <a:r>
              <a:rPr lang="en-US" sz="2799" b="true">
                <a:solidFill>
                  <a:srgbClr val="000000"/>
                </a:solidFill>
                <a:latin typeface="Lato Bold"/>
                <a:ea typeface="Lato Bold"/>
                <a:cs typeface="Lato Bold"/>
                <a:sym typeface="Lato Bold"/>
              </a:rPr>
              <a:t>Scikit-learn for basic NLP; TensorFlow or Hugging Face for custom models.</a:t>
            </a:r>
          </a:p>
          <a:p>
            <a:pPr algn="l">
              <a:lnSpc>
                <a:spcPts val="3919"/>
              </a:lnSpc>
              <a:spcBef>
                <a:spcPct val="0"/>
              </a:spcBef>
            </a:pPr>
          </a:p>
        </p:txBody>
      </p:sp>
      <p:sp>
        <p:nvSpPr>
          <p:cNvPr name="TextBox 36" id="36"/>
          <p:cNvSpPr txBox="true"/>
          <p:nvPr/>
        </p:nvSpPr>
        <p:spPr>
          <a:xfrm rot="0">
            <a:off x="2034196" y="6143684"/>
            <a:ext cx="385414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BF9F1"/>
                </a:solidFill>
                <a:latin typeface="Lato Bold"/>
                <a:ea typeface="Lato Bold"/>
                <a:cs typeface="Lato Bold"/>
                <a:sym typeface="Lato Bold"/>
              </a:rPr>
              <a:t>DATABASE</a:t>
            </a:r>
          </a:p>
        </p:txBody>
      </p:sp>
      <p:sp>
        <p:nvSpPr>
          <p:cNvPr name="TextBox 37" id="37"/>
          <p:cNvSpPr txBox="true"/>
          <p:nvPr/>
        </p:nvSpPr>
        <p:spPr>
          <a:xfrm rot="0">
            <a:off x="1830997" y="7074689"/>
            <a:ext cx="7313003" cy="3462655"/>
          </a:xfrm>
          <a:prstGeom prst="rect">
            <a:avLst/>
          </a:prstGeom>
        </p:spPr>
        <p:txBody>
          <a:bodyPr anchor="t" rtlCol="false" tIns="0" lIns="0" bIns="0" rIns="0">
            <a:spAutoFit/>
          </a:bodyPr>
          <a:lstStyle/>
          <a:p>
            <a:pPr algn="l">
              <a:lnSpc>
                <a:spcPts val="3919"/>
              </a:lnSpc>
            </a:pPr>
            <a:r>
              <a:rPr lang="en-US" sz="2799" b="true">
                <a:solidFill>
                  <a:srgbClr val="000000"/>
                </a:solidFill>
                <a:latin typeface="Lato Bold"/>
                <a:ea typeface="Lato Bold"/>
                <a:cs typeface="Lato Bold"/>
                <a:sym typeface="Lato Bold"/>
              </a:rPr>
              <a:t>[ Storage ]</a:t>
            </a:r>
          </a:p>
          <a:p>
            <a:pPr algn="l">
              <a:lnSpc>
                <a:spcPts val="3919"/>
              </a:lnSpc>
              <a:spcBef>
                <a:spcPct val="0"/>
              </a:spcBef>
            </a:pPr>
            <a:r>
              <a:rPr lang="en-US" b="true" sz="2799">
                <a:solidFill>
                  <a:srgbClr val="000000"/>
                </a:solidFill>
                <a:latin typeface="Lato Bold"/>
                <a:ea typeface="Lato Bold"/>
                <a:cs typeface="Lato Bold"/>
                <a:sym typeface="Lato Bold"/>
              </a:rPr>
              <a:t>PostgreSQL for scalable storage; SQLite for smaller data.</a:t>
            </a:r>
          </a:p>
          <a:p>
            <a:pPr algn="l">
              <a:lnSpc>
                <a:spcPts val="3919"/>
              </a:lnSpc>
              <a:spcBef>
                <a:spcPct val="0"/>
              </a:spcBef>
            </a:pPr>
            <a:r>
              <a:rPr lang="en-US" b="true" sz="2799">
                <a:solidFill>
                  <a:srgbClr val="000000"/>
                </a:solidFill>
                <a:latin typeface="Lato Bold"/>
                <a:ea typeface="Lato Bold"/>
                <a:cs typeface="Lato Bold"/>
                <a:sym typeface="Lato Bold"/>
              </a:rPr>
              <a:t>[ ORM ] </a:t>
            </a:r>
          </a:p>
          <a:p>
            <a:pPr algn="l">
              <a:lnSpc>
                <a:spcPts val="3919"/>
              </a:lnSpc>
              <a:spcBef>
                <a:spcPct val="0"/>
              </a:spcBef>
            </a:pPr>
            <a:r>
              <a:rPr lang="en-US" b="true" sz="2799">
                <a:solidFill>
                  <a:srgbClr val="000000"/>
                </a:solidFill>
                <a:latin typeface="Lato Bold"/>
                <a:ea typeface="Lato Bold"/>
                <a:cs typeface="Lato Bold"/>
                <a:sym typeface="Lato Bold"/>
              </a:rPr>
              <a:t>SQLAlchemy for seamless database management.</a:t>
            </a:r>
          </a:p>
          <a:p>
            <a:pPr algn="l">
              <a:lnSpc>
                <a:spcPts val="3919"/>
              </a:lnSpc>
              <a:spcBef>
                <a:spcPct val="0"/>
              </a:spcBef>
            </a:pPr>
          </a:p>
        </p:txBody>
      </p:sp>
      <p:sp>
        <p:nvSpPr>
          <p:cNvPr name="TextBox 38" id="38"/>
          <p:cNvSpPr txBox="true"/>
          <p:nvPr/>
        </p:nvSpPr>
        <p:spPr>
          <a:xfrm rot="0">
            <a:off x="10108954" y="7547419"/>
            <a:ext cx="3854146" cy="431800"/>
          </a:xfrm>
          <a:prstGeom prst="rect">
            <a:avLst/>
          </a:prstGeom>
        </p:spPr>
        <p:txBody>
          <a:bodyPr anchor="t" rtlCol="false" tIns="0" lIns="0" bIns="0" rIns="0">
            <a:spAutoFit/>
          </a:bodyPr>
          <a:lstStyle/>
          <a:p>
            <a:pPr algn="l">
              <a:lnSpc>
                <a:spcPts val="3500"/>
              </a:lnSpc>
              <a:spcBef>
                <a:spcPct val="0"/>
              </a:spcBef>
            </a:pPr>
            <a:r>
              <a:rPr lang="en-US" b="true" sz="2500">
                <a:solidFill>
                  <a:srgbClr val="FBF9F1"/>
                </a:solidFill>
                <a:latin typeface="Lato Bold"/>
                <a:ea typeface="Lato Bold"/>
                <a:cs typeface="Lato Bold"/>
                <a:sym typeface="Lato Bold"/>
              </a:rPr>
              <a:t>NLP MODELS</a:t>
            </a:r>
          </a:p>
        </p:txBody>
      </p:sp>
      <p:sp>
        <p:nvSpPr>
          <p:cNvPr name="TextBox 39" id="39"/>
          <p:cNvSpPr txBox="true"/>
          <p:nvPr/>
        </p:nvSpPr>
        <p:spPr>
          <a:xfrm rot="0">
            <a:off x="9897137" y="8539479"/>
            <a:ext cx="6348049" cy="1481455"/>
          </a:xfrm>
          <a:prstGeom prst="rect">
            <a:avLst/>
          </a:prstGeom>
        </p:spPr>
        <p:txBody>
          <a:bodyPr anchor="t" rtlCol="false" tIns="0" lIns="0" bIns="0" rIns="0">
            <a:spAutoFit/>
          </a:bodyPr>
          <a:lstStyle/>
          <a:p>
            <a:pPr algn="l">
              <a:lnSpc>
                <a:spcPts val="3919"/>
              </a:lnSpc>
              <a:spcBef>
                <a:spcPct val="0"/>
              </a:spcBef>
            </a:pPr>
            <a:r>
              <a:rPr lang="en-US" b="true" sz="2799">
                <a:solidFill>
                  <a:srgbClr val="000000"/>
                </a:solidFill>
                <a:latin typeface="Lato Bold"/>
                <a:ea typeface="Lato Bold"/>
                <a:cs typeface="Lato Bold"/>
                <a:sym typeface="Lato Bold"/>
              </a:rPr>
              <a:t>Sentiment analysis libraries using TensorFlow and Hugging Face Transformers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DAGUPmqJWM0</dc:identifier>
  <dcterms:modified xsi:type="dcterms:W3CDTF">2011-08-01T06:04:30Z</dcterms:modified>
  <cp:revision>1</cp:revision>
  <dc:title>CSC460 Mid Project Pitch</dc:title>
</cp:coreProperties>
</file>

<file path=docProps/thumbnail.jpeg>
</file>